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69" r:id="rId3"/>
    <p:sldId id="257" r:id="rId4"/>
    <p:sldId id="258" r:id="rId5"/>
    <p:sldId id="260" r:id="rId6"/>
    <p:sldId id="271" r:id="rId7"/>
    <p:sldId id="270" r:id="rId8"/>
    <p:sldId id="259" r:id="rId9"/>
    <p:sldId id="272" r:id="rId10"/>
    <p:sldId id="273" r:id="rId11"/>
    <p:sldId id="261" r:id="rId12"/>
    <p:sldId id="262" r:id="rId13"/>
    <p:sldId id="263" r:id="rId14"/>
    <p:sldId id="264" r:id="rId15"/>
    <p:sldId id="274" r:id="rId16"/>
    <p:sldId id="275" r:id="rId17"/>
    <p:sldId id="265" r:id="rId18"/>
    <p:sldId id="268" r:id="rId19"/>
    <p:sldId id="266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2FA6F0C-0C71-46C0-971B-5E767F942B97}">
          <p14:sldIdLst>
            <p14:sldId id="256"/>
            <p14:sldId id="269"/>
            <p14:sldId id="257"/>
            <p14:sldId id="258"/>
            <p14:sldId id="260"/>
            <p14:sldId id="271"/>
            <p14:sldId id="270"/>
            <p14:sldId id="259"/>
            <p14:sldId id="272"/>
            <p14:sldId id="273"/>
            <p14:sldId id="261"/>
            <p14:sldId id="262"/>
            <p14:sldId id="263"/>
            <p14:sldId id="264"/>
            <p14:sldId id="274"/>
            <p14:sldId id="275"/>
            <p14:sldId id="265"/>
            <p14:sldId id="268"/>
            <p14:sldId id="266"/>
            <p14:sldId id="276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00" y="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F5C9B1-E781-4CED-9504-3ACECF6C39F2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CAC79-6CCF-4105-B0F1-5E2C1FE02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557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E564A93C-730D-4FCA-9662-A1E72BE5715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8742D7-E36B-499D-8CA4-83CC483BC571}" type="slidenum">
              <a:rPr lang="en-US"/>
              <a:pPr/>
              <a:t>7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7B9089-DA19-4CAF-A56E-7E61018E00E7}" type="slidenum">
              <a:rPr lang="en-US"/>
              <a:pPr/>
              <a:t>18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27622AB-6C0B-408D-BDC7-B788830CB9C5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F2C7AF1E-612D-4646-9CFD-43A486C121B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22AB-6C0B-408D-BDC7-B788830CB9C5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AF1E-612D-4646-9CFD-43A486C121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22AB-6C0B-408D-BDC7-B788830CB9C5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AF1E-612D-4646-9CFD-43A486C121B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22AB-6C0B-408D-BDC7-B788830CB9C5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AF1E-612D-4646-9CFD-43A486C121B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27622AB-6C0B-408D-BDC7-B788830CB9C5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F2C7AF1E-612D-4646-9CFD-43A486C121B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22AB-6C0B-408D-BDC7-B788830CB9C5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AF1E-612D-4646-9CFD-43A486C121B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22AB-6C0B-408D-BDC7-B788830CB9C5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AF1E-612D-4646-9CFD-43A486C121B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22AB-6C0B-408D-BDC7-B788830CB9C5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AF1E-612D-4646-9CFD-43A486C121B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22AB-6C0B-408D-BDC7-B788830CB9C5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AF1E-612D-4646-9CFD-43A486C121B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22AB-6C0B-408D-BDC7-B788830CB9C5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AF1E-612D-4646-9CFD-43A486C121B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22AB-6C0B-408D-BDC7-B788830CB9C5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7AF1E-612D-4646-9CFD-43A486C121B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27622AB-6C0B-408D-BDC7-B788830CB9C5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2C7AF1E-612D-4646-9CFD-43A486C121B7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4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Math Unit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 metric system, scientific notation, factor labeling and problem solving</a:t>
            </a:r>
            <a:endParaRPr lang="en-US" b="1" dirty="0">
              <a:latin typeface="Calibri" panose="020F050202020403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"/>
            <a:ext cx="3827318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Warm-up Question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229600" cy="4937760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What is the significance of this number?</a:t>
            </a:r>
          </a:p>
          <a:p>
            <a:endParaRPr lang="en-US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sz="4000" dirty="0" smtClean="0">
                <a:latin typeface="Calibri" panose="020F0502020204030204" pitchFamily="34" charset="0"/>
              </a:rPr>
              <a:t>602000000000000000000000</a:t>
            </a:r>
            <a:endParaRPr lang="en-US" sz="4000" dirty="0">
              <a:latin typeface="Calibri" panose="020F050202020403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09600" y="3098800"/>
            <a:ext cx="8229600" cy="3224973"/>
            <a:chOff x="609600" y="3098800"/>
            <a:chExt cx="8229600" cy="3224973"/>
          </a:xfrm>
        </p:grpSpPr>
        <p:pic>
          <p:nvPicPr>
            <p:cNvPr id="11266" name="Picture 2" descr="http://howtokillthings.com/wp-content/uploads/2010/12/mole12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00" t="5334" r="9334"/>
            <a:stretch/>
          </p:blipFill>
          <p:spPr bwMode="auto">
            <a:xfrm>
              <a:off x="609600" y="3098800"/>
              <a:ext cx="2788920" cy="32249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3581400" y="4126511"/>
              <a:ext cx="5257800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Calibri" panose="020F0502020204030204" pitchFamily="34" charset="0"/>
                </a:rPr>
                <a:t>It’s a mole!!!</a:t>
              </a:r>
            </a:p>
            <a:p>
              <a:r>
                <a:rPr lang="en-US" sz="2000" dirty="0" smtClean="0">
                  <a:latin typeface="Calibri" panose="020F0502020204030204" pitchFamily="34" charset="0"/>
                </a:rPr>
                <a:t>(the SI unit for a amount of a substance)</a:t>
              </a:r>
              <a:endParaRPr lang="en-US" sz="2000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637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Scientific Notation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Calibri" panose="020F0502020204030204" pitchFamily="34" charset="0"/>
              </a:rPr>
              <a:t>Scientific notation expresses numbers as a multiple of two factors:  a number between 1 and 10 (coefficient); and ten raised to a power, or exponent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endParaRPr lang="en-US" sz="1000" dirty="0" smtClean="0">
              <a:latin typeface="Calibri" panose="020F0502020204030204" pitchFamily="34" charset="0"/>
            </a:endParaRP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The exponent tells you how many times the first factor must be multiplied by 10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pPr marL="274320" lvl="1" indent="0">
              <a:buNone/>
            </a:pPr>
            <a:endParaRPr lang="en-US" sz="900" dirty="0" smtClean="0">
              <a:latin typeface="Calibri" panose="020F0502020204030204" pitchFamily="34" charset="0"/>
            </a:endParaRP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When numbers larger than 1 are expressed in scientific notation, the power of 10 is </a:t>
            </a:r>
            <a:r>
              <a:rPr lang="en-US" dirty="0" smtClean="0">
                <a:latin typeface="Calibri" panose="020F0502020204030204" pitchFamily="34" charset="0"/>
              </a:rPr>
              <a:t>positive.</a:t>
            </a:r>
          </a:p>
          <a:p>
            <a:pPr marL="274320" lvl="1" indent="0">
              <a:buNone/>
            </a:pPr>
            <a:endParaRPr lang="en-US" sz="1000" dirty="0" smtClean="0">
              <a:latin typeface="Calibri" panose="020F0502020204030204" pitchFamily="34" charset="0"/>
            </a:endParaRP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When numbers smaller than 1 are expressed in scientific notation, </a:t>
            </a:r>
            <a:r>
              <a:rPr lang="en-US" dirty="0" smtClean="0">
                <a:latin typeface="Calibri" panose="020F0502020204030204" pitchFamily="34" charset="0"/>
              </a:rPr>
              <a:t>the </a:t>
            </a:r>
            <a:r>
              <a:rPr lang="en-US" dirty="0" smtClean="0">
                <a:latin typeface="Calibri" panose="020F0502020204030204" pitchFamily="34" charset="0"/>
              </a:rPr>
              <a:t>power of 10 is negative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pPr lvl="1"/>
            <a:endParaRPr lang="en-US" dirty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2895600" y="5610106"/>
                <a:ext cx="28194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/>
                        </a:rPr>
                        <m:t>6.02 </m:t>
                      </m:r>
                      <m:r>
                        <a:rPr lang="en-US" sz="4000" b="0" i="1" smtClean="0">
                          <a:latin typeface="Cambria Math"/>
                        </a:rPr>
                        <m:t>𝑥</m:t>
                      </m:r>
                      <m:r>
                        <a:rPr lang="en-US" sz="4000" b="0" i="1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4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4000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4000" b="0" i="1" smtClean="0">
                              <a:latin typeface="Cambria Math"/>
                            </a:rPr>
                            <m:t>23</m:t>
                          </m:r>
                        </m:sup>
                      </m:sSup>
                    </m:oMath>
                  </m:oMathPara>
                </a14:m>
                <a:endParaRPr lang="en-US" sz="4000" dirty="0">
                  <a:latin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5600" y="5610106"/>
                <a:ext cx="2819400" cy="70788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1030642" y="5782806"/>
            <a:ext cx="2017358" cy="369332"/>
            <a:chOff x="1030642" y="5706606"/>
            <a:chExt cx="2017358" cy="369332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2438400" y="5887849"/>
              <a:ext cx="609600" cy="0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030642" y="5706606"/>
              <a:ext cx="1197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Coefficient</a:t>
              </a:r>
              <a:endParaRPr lang="en-US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562600" y="5425440"/>
            <a:ext cx="1531020" cy="369332"/>
            <a:chOff x="5562600" y="5349240"/>
            <a:chExt cx="1531020" cy="369332"/>
          </a:xfrm>
        </p:grpSpPr>
        <p:cxnSp>
          <p:nvCxnSpPr>
            <p:cNvPr id="6" name="Straight Arrow Connector 5"/>
            <p:cNvCxnSpPr/>
            <p:nvPr/>
          </p:nvCxnSpPr>
          <p:spPr>
            <a:xfrm flipH="1">
              <a:off x="5562600" y="5533906"/>
              <a:ext cx="457200" cy="152400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6019800" y="5349240"/>
              <a:ext cx="1073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Exponent</a:t>
              </a:r>
              <a:endParaRPr lang="en-US" dirty="0">
                <a:latin typeface="Calibri" panose="020F050202020403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Scientific Notation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9144000" cy="4937760"/>
          </a:xfrm>
        </p:spPr>
        <p:txBody>
          <a:bodyPr/>
          <a:lstStyle/>
          <a:p>
            <a:pPr marL="274320" lvl="1" indent="0">
              <a:buNone/>
            </a:pPr>
            <a:r>
              <a:rPr lang="en-US" dirty="0" smtClean="0">
                <a:latin typeface="Calibri" panose="020F0502020204030204" pitchFamily="34" charset="0"/>
              </a:rPr>
              <a:t>Examples…</a:t>
            </a: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marL="392113" lvl="2" indent="0"/>
            <a:r>
              <a:rPr lang="en-US" sz="2800" dirty="0" smtClean="0">
                <a:latin typeface="Calibri" panose="020F0502020204030204" pitchFamily="34" charset="0"/>
              </a:rPr>
              <a:t>Change the following data into scientific notation:</a:t>
            </a:r>
          </a:p>
          <a:p>
            <a:pPr marL="392113" lvl="3" indent="0">
              <a:buNone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marL="392113" lvl="3" indent="0">
              <a:buNone/>
            </a:pPr>
            <a:r>
              <a:rPr lang="en-US" sz="2400" dirty="0" smtClean="0">
                <a:latin typeface="Calibri" panose="020F0502020204030204" pitchFamily="34" charset="0"/>
              </a:rPr>
              <a:t>The </a:t>
            </a:r>
            <a:r>
              <a:rPr lang="en-US" sz="2400" dirty="0" smtClean="0">
                <a:latin typeface="Calibri" panose="020F0502020204030204" pitchFamily="34" charset="0"/>
              </a:rPr>
              <a:t>diameter of the Sun is 1,392,000 km.</a:t>
            </a:r>
          </a:p>
          <a:p>
            <a:pPr marL="392113" lvl="3" indent="0"/>
            <a:endParaRPr lang="en-US" dirty="0" smtClean="0">
              <a:latin typeface="Calibri" panose="020F0502020204030204" pitchFamily="34" charset="0"/>
            </a:endParaRPr>
          </a:p>
          <a:p>
            <a:pPr marL="392113" lvl="3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marL="392113" lvl="3" indent="0"/>
            <a:endParaRPr lang="en-US" dirty="0" smtClean="0">
              <a:latin typeface="Calibri" panose="020F0502020204030204" pitchFamily="34" charset="0"/>
            </a:endParaRPr>
          </a:p>
          <a:p>
            <a:pPr marL="392113" lvl="3" indent="0"/>
            <a:endParaRPr lang="en-US" dirty="0" smtClean="0">
              <a:latin typeface="Calibri" panose="020F0502020204030204" pitchFamily="34" charset="0"/>
            </a:endParaRPr>
          </a:p>
          <a:p>
            <a:pPr marL="392113" lvl="3" indent="0">
              <a:buNone/>
            </a:pPr>
            <a:r>
              <a:rPr lang="en-US" sz="2400" dirty="0" smtClean="0">
                <a:latin typeface="Calibri" panose="020F0502020204030204" pitchFamily="34" charset="0"/>
              </a:rPr>
              <a:t>The density of the Sun’s lower atmosphere is 0.000000028 g/cm</a:t>
            </a:r>
            <a:r>
              <a:rPr lang="en-US" sz="2400" baseline="30000" dirty="0" smtClean="0">
                <a:latin typeface="Calibri" panose="020F0502020204030204" pitchFamily="34" charset="0"/>
              </a:rPr>
              <a:t>3</a:t>
            </a:r>
            <a:r>
              <a:rPr lang="en-US" sz="2400" dirty="0" smtClean="0">
                <a:latin typeface="Calibri" panose="020F0502020204030204" pitchFamily="34" charset="0"/>
              </a:rPr>
              <a:t>.</a:t>
            </a:r>
            <a:endParaRPr lang="en-US" sz="2400" dirty="0"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2971800" y="3657600"/>
                <a:ext cx="2438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1.392 </m:t>
                    </m:r>
                    <m:r>
                      <a:rPr lang="en-US" sz="2400" b="0" i="1" smtClean="0"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sz="2400" dirty="0" smtClean="0"/>
                  <a:t> km</a:t>
                </a:r>
                <a:endParaRPr lang="en-US" sz="24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00" y="3657600"/>
                <a:ext cx="2438400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750" t="-9211" b="-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6400" y="5320988"/>
                <a:ext cx="3276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2.8 </m:t>
                    </m:r>
                    <m:r>
                      <a:rPr lang="en-US" sz="2400" b="0" i="1" smtClean="0"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−8</m:t>
                        </m:r>
                      </m:sup>
                    </m:sSup>
                  </m:oMath>
                </a14:m>
                <a:r>
                  <a:rPr lang="en-US" sz="2400" dirty="0" smtClean="0"/>
                  <a:t> g/cm</a:t>
                </a:r>
                <a:r>
                  <a:rPr lang="en-US" sz="2400" baseline="30000" dirty="0" smtClean="0"/>
                  <a:t>3</a:t>
                </a:r>
                <a:endParaRPr lang="en-US" sz="2400" baseline="300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6400" y="5320988"/>
                <a:ext cx="3276600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372" t="-9211" b="-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Scientific Notation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Adding and Subtracting Using Scientific Notation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The exponents must be the same before doing the arithmetic. Convert the smaller number to the bigger one, by moving the decimal to the right.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Add or subtract the coefficient.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Keep the exponent the same.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Make sure your answer is written in proper scientific notation.</a:t>
            </a:r>
          </a:p>
          <a:p>
            <a:pPr marL="274320" lvl="1" indent="0">
              <a:buNone/>
            </a:pPr>
            <a:endParaRPr lang="en-US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Example…</a:t>
            </a:r>
          </a:p>
          <a:p>
            <a:pPr lvl="2"/>
            <a:r>
              <a:rPr lang="en-US" dirty="0" smtClean="0">
                <a:latin typeface="Calibri" panose="020F0502020204030204" pitchFamily="34" charset="0"/>
              </a:rPr>
              <a:t>1.26x10</a:t>
            </a:r>
            <a:r>
              <a:rPr lang="en-US" baseline="30000" dirty="0" smtClean="0">
                <a:latin typeface="Calibri" panose="020F0502020204030204" pitchFamily="34" charset="0"/>
              </a:rPr>
              <a:t>4</a:t>
            </a:r>
            <a:r>
              <a:rPr lang="en-US" dirty="0" smtClean="0">
                <a:latin typeface="Calibri" panose="020F0502020204030204" pitchFamily="34" charset="0"/>
              </a:rPr>
              <a:t> kg + 2.5x10</a:t>
            </a:r>
            <a:r>
              <a:rPr lang="en-US" baseline="30000" dirty="0" smtClean="0">
                <a:latin typeface="Calibri" panose="020F0502020204030204" pitchFamily="34" charset="0"/>
              </a:rPr>
              <a:t>3</a:t>
            </a:r>
            <a:r>
              <a:rPr lang="en-US" dirty="0" smtClean="0">
                <a:latin typeface="Calibri" panose="020F0502020204030204" pitchFamily="34" charset="0"/>
              </a:rPr>
              <a:t> kg =	____________________ kg</a:t>
            </a:r>
            <a:endParaRPr lang="en-US" dirty="0">
              <a:solidFill>
                <a:srgbClr val="7030A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24400" y="4724400"/>
            <a:ext cx="1290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1.51x 10</a:t>
            </a:r>
            <a:r>
              <a:rPr lang="en-US" baseline="30000" dirty="0" smtClean="0"/>
              <a:t>4</a:t>
            </a:r>
            <a:endParaRPr lang="en-US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Scientific Notation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Multiplying and Dividing Using Scientific Notation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Multiply or divide the coefficients.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Add the exponents (for multiplication) or subtract the exponents (for division</a:t>
            </a:r>
            <a:r>
              <a:rPr lang="en-US" dirty="0" smtClean="0">
                <a:latin typeface="Calibri" panose="020F0502020204030204" pitchFamily="34" charset="0"/>
              </a:rPr>
              <a:t>).</a:t>
            </a:r>
          </a:p>
          <a:p>
            <a:pPr marL="27432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Examples…</a:t>
            </a:r>
          </a:p>
          <a:p>
            <a:pPr lvl="2"/>
            <a:r>
              <a:rPr lang="en-US" dirty="0" smtClean="0">
                <a:latin typeface="Calibri" panose="020F0502020204030204" pitchFamily="34" charset="0"/>
              </a:rPr>
              <a:t>(2x10</a:t>
            </a:r>
            <a:r>
              <a:rPr lang="en-US" baseline="30000" dirty="0" smtClean="0">
                <a:latin typeface="Calibri" panose="020F0502020204030204" pitchFamily="34" charset="0"/>
              </a:rPr>
              <a:t>3</a:t>
            </a:r>
            <a:r>
              <a:rPr lang="en-US" dirty="0" smtClean="0">
                <a:latin typeface="Calibri" panose="020F0502020204030204" pitchFamily="34" charset="0"/>
              </a:rPr>
              <a:t> cm) x (3x10</a:t>
            </a:r>
            <a:r>
              <a:rPr lang="en-US" baseline="30000" dirty="0" smtClean="0">
                <a:latin typeface="Calibri" panose="020F0502020204030204" pitchFamily="34" charset="0"/>
              </a:rPr>
              <a:t>2</a:t>
            </a:r>
            <a:r>
              <a:rPr lang="en-US" dirty="0" smtClean="0">
                <a:latin typeface="Calibri" panose="020F0502020204030204" pitchFamily="34" charset="0"/>
              </a:rPr>
              <a:t> cm) =	____________________ cm</a:t>
            </a:r>
            <a:r>
              <a:rPr lang="en-US" baseline="30000" dirty="0" smtClean="0">
                <a:latin typeface="Calibri" panose="020F0502020204030204" pitchFamily="34" charset="0"/>
              </a:rPr>
              <a:t>2</a:t>
            </a:r>
          </a:p>
          <a:p>
            <a:pPr lvl="2"/>
            <a:endParaRPr lang="en-US" dirty="0" smtClean="0">
              <a:latin typeface="Calibri" panose="020F0502020204030204" pitchFamily="34" charset="0"/>
            </a:endParaRPr>
          </a:p>
          <a:p>
            <a:pPr lvl="2"/>
            <a:endParaRPr lang="en-US" dirty="0" smtClean="0">
              <a:latin typeface="Calibri" panose="020F0502020204030204" pitchFamily="34" charset="0"/>
            </a:endParaRPr>
          </a:p>
          <a:p>
            <a:pPr lvl="2"/>
            <a:endParaRPr lang="en-US" dirty="0" smtClean="0">
              <a:latin typeface="Calibri" panose="020F0502020204030204" pitchFamily="34" charset="0"/>
            </a:endParaRPr>
          </a:p>
          <a:p>
            <a:pPr lvl="2"/>
            <a:r>
              <a:rPr lang="en-US" dirty="0" smtClean="0">
                <a:latin typeface="Calibri" panose="020F0502020204030204" pitchFamily="34" charset="0"/>
              </a:rPr>
              <a:t>(9x10</a:t>
            </a:r>
            <a:r>
              <a:rPr lang="en-US" baseline="30000" dirty="0" smtClean="0">
                <a:latin typeface="Calibri" panose="020F0502020204030204" pitchFamily="34" charset="0"/>
              </a:rPr>
              <a:t>8</a:t>
            </a:r>
            <a:r>
              <a:rPr lang="en-US" dirty="0" smtClean="0">
                <a:latin typeface="Calibri" panose="020F0502020204030204" pitchFamily="34" charset="0"/>
              </a:rPr>
              <a:t> g) ÷ (3x10</a:t>
            </a:r>
            <a:r>
              <a:rPr lang="en-US" baseline="30000" dirty="0" smtClean="0">
                <a:latin typeface="Calibri" panose="020F0502020204030204" pitchFamily="34" charset="0"/>
              </a:rPr>
              <a:t>-4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mL</a:t>
            </a:r>
            <a:r>
              <a:rPr lang="en-US" dirty="0" smtClean="0">
                <a:latin typeface="Calibri" panose="020F0502020204030204" pitchFamily="34" charset="0"/>
              </a:rPr>
              <a:t>) =	____________________ g/</a:t>
            </a:r>
            <a:r>
              <a:rPr lang="en-US" dirty="0" err="1" smtClean="0">
                <a:latin typeface="Calibri" panose="020F0502020204030204" pitchFamily="34" charset="0"/>
              </a:rPr>
              <a:t>mL</a:t>
            </a:r>
            <a:endParaRPr lang="en-US" dirty="0" smtClean="0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53000" y="3200400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 x 10</a:t>
            </a:r>
            <a:r>
              <a:rPr lang="en-US" baseline="30000" dirty="0" smtClean="0"/>
              <a:t>5</a:t>
            </a:r>
            <a:endParaRPr lang="en-US" baseline="30000" dirty="0"/>
          </a:p>
        </p:txBody>
      </p:sp>
      <p:sp>
        <p:nvSpPr>
          <p:cNvPr id="5" name="TextBox 4"/>
          <p:cNvSpPr txBox="1"/>
          <p:nvPr/>
        </p:nvSpPr>
        <p:spPr>
          <a:xfrm>
            <a:off x="5029200" y="4736068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x 10</a:t>
            </a:r>
            <a:r>
              <a:rPr lang="en-US" baseline="30000" dirty="0" smtClean="0"/>
              <a:t>12</a:t>
            </a:r>
            <a:endParaRPr lang="en-US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Exit Question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Scientific notation should come in handy when expressing what kinds of quantities in chemistry?</a:t>
            </a:r>
            <a:endParaRPr lang="en-US" dirty="0">
              <a:latin typeface="Calibri" panose="020F050202020403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62000" y="2590800"/>
            <a:ext cx="7239000" cy="3497997"/>
            <a:chOff x="762000" y="2590800"/>
            <a:chExt cx="7239000" cy="3497997"/>
          </a:xfrm>
        </p:grpSpPr>
        <p:pic>
          <p:nvPicPr>
            <p:cNvPr id="12290" name="Picture 2" descr="http://upload.wikimedia.org/wikipedia/commons/thumb/e/e2/Stylised_Lithium_Atom.png/200px-Stylised_Lithium_Atom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5812" y="2590800"/>
              <a:ext cx="2205788" cy="2514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762000" y="5257800"/>
              <a:ext cx="7239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Calibri" panose="020F0502020204030204" pitchFamily="34" charset="0"/>
                </a:rPr>
                <a:t>Submicroscopic things like the size of an atom or the number of atoms in a substance.</a:t>
              </a:r>
              <a:endParaRPr lang="en-US" sz="2400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565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Warm-up Question</a:t>
            </a:r>
            <a:endParaRPr lang="en-US" dirty="0"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>
                    <a:latin typeface="Calibri" panose="020F0502020204030204" pitchFamily="34" charset="0"/>
                  </a:rPr>
                  <a:t>How can you simplify this problem before you calculate the answer?</a:t>
                </a:r>
              </a:p>
              <a:p>
                <a:endParaRPr lang="en-US" dirty="0">
                  <a:latin typeface="Calibri" panose="020F0502020204030204" pitchFamily="34" charset="0"/>
                </a:endParaRPr>
              </a:p>
              <a:p>
                <a:pPr marL="0" indent="0">
                  <a:buNone/>
                </a:pPr>
                <a:r>
                  <a:rPr lang="en-US" sz="4000" b="0" dirty="0" smtClean="0">
                    <a:latin typeface="Calibri" panose="020F0502020204030204" pitchFamily="34" charset="0"/>
                  </a:rPr>
                  <a:t>	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6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60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6000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sz="6000" b="0" i="1" smtClean="0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sz="6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60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num>
                      <m:den>
                        <m:r>
                          <a:rPr lang="en-US" sz="60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4000" dirty="0" smtClean="0">
                    <a:latin typeface="Calibri" panose="020F0502020204030204" pitchFamily="34" charset="0"/>
                  </a:rPr>
                  <a:t> =</a:t>
                </a:r>
                <a:endParaRPr lang="en-US" sz="4000" dirty="0">
                  <a:latin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593" t="-9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114800"/>
            <a:ext cx="2466975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318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Dimensional Analysis (Factor Label)</a:t>
            </a:r>
            <a:endParaRPr lang="en-US" dirty="0"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>
                    <a:solidFill>
                      <a:schemeClr val="tx2"/>
                    </a:solidFill>
                    <a:latin typeface="Calibri" panose="020F0502020204030204" pitchFamily="34" charset="0"/>
                  </a:rPr>
                  <a:t>A conversion factor is a ratio of equivalent values used to express the same quantity in different units.</a:t>
                </a:r>
              </a:p>
              <a:p>
                <a:pPr marL="0" indent="0">
                  <a:buNone/>
                </a:pPr>
                <a:endParaRPr lang="en-US" sz="1100" dirty="0" smtClean="0">
                  <a:solidFill>
                    <a:schemeClr val="tx2"/>
                  </a:solidFill>
                  <a:latin typeface="Calibri" panose="020F0502020204030204" pitchFamily="34" charset="0"/>
                </a:endParaRPr>
              </a:p>
              <a:p>
                <a:pPr lvl="1"/>
                <a:r>
                  <a:rPr lang="en-US" dirty="0" smtClean="0">
                    <a:latin typeface="Calibri" panose="020F0502020204030204" pitchFamily="34" charset="0"/>
                  </a:rPr>
                  <a:t>A conversion factor is always equal to 1</a:t>
                </a:r>
                <a:r>
                  <a:rPr lang="en-US" dirty="0" smtClean="0">
                    <a:latin typeface="Calibri" panose="020F0502020204030204" pitchFamily="34" charset="0"/>
                  </a:rPr>
                  <a:t>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100 </m:t>
                        </m:r>
                        <m:r>
                          <a:rPr lang="en-US" b="0" i="1" smtClean="0">
                            <a:latin typeface="Cambria Math"/>
                          </a:rPr>
                          <m:t>𝑐𝑚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1 </m:t>
                        </m:r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dirty="0" smtClean="0">
                    <a:latin typeface="Calibri" panose="020F050202020403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1 </m:t>
                        </m:r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100 </m:t>
                        </m:r>
                        <m:r>
                          <a:rPr lang="en-US" b="0" i="1" smtClean="0">
                            <a:latin typeface="Cambria Math"/>
                          </a:rPr>
                          <m:t>𝑐𝑚</m:t>
                        </m:r>
                      </m:den>
                    </m:f>
                  </m:oMath>
                </a14:m>
                <a:r>
                  <a:rPr lang="en-US" dirty="0" smtClean="0">
                    <a:latin typeface="Calibri" panose="020F0502020204030204" pitchFamily="34" charset="0"/>
                  </a:rPr>
                  <a:t> = 1</a:t>
                </a:r>
              </a:p>
              <a:p>
                <a:pPr marL="274320" lvl="1" indent="0">
                  <a:buNone/>
                </a:pPr>
                <a:endParaRPr lang="en-US" dirty="0" smtClean="0">
                  <a:latin typeface="Calibri" panose="020F0502020204030204" pitchFamily="34" charset="0"/>
                </a:endParaRPr>
              </a:p>
              <a:p>
                <a:r>
                  <a:rPr lang="en-US" dirty="0" smtClean="0">
                    <a:solidFill>
                      <a:schemeClr val="tx2"/>
                    </a:solidFill>
                    <a:latin typeface="Calibri" panose="020F0502020204030204" pitchFamily="34" charset="0"/>
                  </a:rPr>
                  <a:t>Dimensional analysis is a method of problem-solving that focuses on the units used to describe matter.</a:t>
                </a:r>
              </a:p>
              <a:p>
                <a:pPr lvl="1"/>
                <a:r>
                  <a:rPr lang="en-US" dirty="0" smtClean="0">
                    <a:latin typeface="Calibri" panose="020F0502020204030204" pitchFamily="34" charset="0"/>
                  </a:rPr>
                  <a:t>Dimensional analysis often uses conversion factors.</a:t>
                </a:r>
              </a:p>
              <a:p>
                <a:pPr lvl="1"/>
                <a:r>
                  <a:rPr lang="en-US" dirty="0" smtClean="0">
                    <a:latin typeface="Calibri" panose="020F0502020204030204" pitchFamily="34" charset="0"/>
                  </a:rPr>
                  <a:t>When you convert from a large unit to a small unit, the </a:t>
                </a:r>
                <a:r>
                  <a:rPr lang="en-US" dirty="0" smtClean="0">
                    <a:latin typeface="Calibri" panose="020F0502020204030204" pitchFamily="34" charset="0"/>
                  </a:rPr>
                  <a:t>value of the number must </a:t>
                </a:r>
                <a:r>
                  <a:rPr lang="en-US" dirty="0" smtClean="0">
                    <a:latin typeface="Calibri" panose="020F0502020204030204" pitchFamily="34" charset="0"/>
                  </a:rPr>
                  <a:t>increase.</a:t>
                </a:r>
              </a:p>
              <a:p>
                <a:pPr lvl="1"/>
                <a:r>
                  <a:rPr lang="en-US" dirty="0" smtClean="0">
                    <a:latin typeface="Calibri" panose="020F0502020204030204" pitchFamily="34" charset="0"/>
                  </a:rPr>
                  <a:t>When you convert from a small unit to a large unit, the </a:t>
                </a:r>
                <a:r>
                  <a:rPr lang="en-US" dirty="0" smtClean="0">
                    <a:latin typeface="Calibri" panose="020F0502020204030204" pitchFamily="34" charset="0"/>
                  </a:rPr>
                  <a:t>value of the number must </a:t>
                </a:r>
                <a:r>
                  <a:rPr lang="en-US" dirty="0" smtClean="0">
                    <a:latin typeface="Calibri" panose="020F0502020204030204" pitchFamily="34" charset="0"/>
                  </a:rPr>
                  <a:t>decrease.</a:t>
                </a:r>
                <a:endParaRPr lang="en-US" dirty="0">
                  <a:latin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593" t="-988" r="-741" b="-23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Factor Label Method of Conversion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2743200"/>
            <a:ext cx="8229600" cy="2286000"/>
          </a:xfrm>
        </p:spPr>
        <p:txBody>
          <a:bodyPr>
            <a:normAutofit lnSpcReduction="10000"/>
          </a:bodyPr>
          <a:lstStyle/>
          <a:p>
            <a:pPr marL="117475" indent="-4763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Use conversion factors to systematically move from one unit to the next, cancelling out units on the diagonal in each step.</a:t>
            </a:r>
          </a:p>
          <a:p>
            <a:pPr marL="117475" indent="-4763"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  <a:p>
            <a:pPr marL="117475" indent="-4763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Convert </a:t>
            </a:r>
          </a:p>
          <a:p>
            <a:pPr marL="117475" indent="-4763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18 m = _______ cm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81000" y="1828800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100 cm = 1 m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819400" y="1808480"/>
            <a:ext cx="2362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1 m = 100 cm</a:t>
            </a:r>
          </a:p>
        </p:txBody>
      </p:sp>
      <p:graphicFrame>
        <p:nvGraphicFramePr>
          <p:cNvPr id="15368" name="Object 8"/>
          <p:cNvGraphicFramePr>
            <a:graphicFrameLocks noChangeAspect="1"/>
          </p:cNvGraphicFramePr>
          <p:nvPr/>
        </p:nvGraphicFramePr>
        <p:xfrm>
          <a:off x="5334000" y="1600200"/>
          <a:ext cx="1447800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Equation" r:id="rId4" imgW="660240" imgH="393480" progId="Equation.3">
                  <p:embed/>
                </p:oleObj>
              </mc:Choice>
              <mc:Fallback>
                <p:oleObj name="Equation" r:id="rId4" imgW="660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600200"/>
                        <a:ext cx="1447800" cy="862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3145236"/>
              </p:ext>
            </p:extLst>
          </p:nvPr>
        </p:nvGraphicFramePr>
        <p:xfrm>
          <a:off x="7086600" y="1524000"/>
          <a:ext cx="1447800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Equation" r:id="rId6" imgW="660240" imgH="393480" progId="Equation.3">
                  <p:embed/>
                </p:oleObj>
              </mc:Choice>
              <mc:Fallback>
                <p:oleObj name="Equation" r:id="rId6" imgW="660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1524000"/>
                        <a:ext cx="1447800" cy="862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3886200" y="4572000"/>
            <a:ext cx="1066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18m</a:t>
            </a:r>
          </a:p>
        </p:txBody>
      </p:sp>
      <p:grpSp>
        <p:nvGrpSpPr>
          <p:cNvPr id="15376" name="Group 16"/>
          <p:cNvGrpSpPr>
            <a:grpSpLocks/>
          </p:cNvGrpSpPr>
          <p:nvPr/>
        </p:nvGrpSpPr>
        <p:grpSpPr bwMode="auto">
          <a:xfrm>
            <a:off x="4800600" y="4419600"/>
            <a:ext cx="1447800" cy="990600"/>
            <a:chOff x="3024" y="2784"/>
            <a:chExt cx="720" cy="624"/>
          </a:xfrm>
        </p:grpSpPr>
        <p:sp>
          <p:nvSpPr>
            <p:cNvPr id="15373" name="AutoShape 13"/>
            <p:cNvSpPr>
              <a:spLocks noChangeArrowheads="1"/>
            </p:cNvSpPr>
            <p:nvPr/>
          </p:nvSpPr>
          <p:spPr bwMode="auto">
            <a:xfrm>
              <a:off x="3024" y="2784"/>
              <a:ext cx="720" cy="624"/>
            </a:xfrm>
            <a:prstGeom prst="bracketPair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5" name="Line 15"/>
            <p:cNvSpPr>
              <a:spLocks noChangeShapeType="1"/>
            </p:cNvSpPr>
            <p:nvPr/>
          </p:nvSpPr>
          <p:spPr bwMode="auto">
            <a:xfrm>
              <a:off x="3120" y="3072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4953000" y="4419600"/>
            <a:ext cx="1447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/>
              <a:t>100 cm</a:t>
            </a:r>
            <a:endParaRPr lang="en-US" sz="2400" dirty="0"/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5143500" y="4953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1 m</a:t>
            </a:r>
          </a:p>
        </p:txBody>
      </p:sp>
      <p:sp>
        <p:nvSpPr>
          <p:cNvPr id="15379" name="Line 19"/>
          <p:cNvSpPr>
            <a:spLocks noChangeShapeType="1"/>
          </p:cNvSpPr>
          <p:nvPr/>
        </p:nvSpPr>
        <p:spPr bwMode="auto">
          <a:xfrm flipH="1">
            <a:off x="5486400" y="4953000"/>
            <a:ext cx="3048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0" name="Line 20"/>
          <p:cNvSpPr>
            <a:spLocks noChangeShapeType="1"/>
          </p:cNvSpPr>
          <p:nvPr/>
        </p:nvSpPr>
        <p:spPr bwMode="auto">
          <a:xfrm flipH="1">
            <a:off x="4343400" y="4724400"/>
            <a:ext cx="3048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6324600" y="46482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= 1800 cm</a:t>
            </a:r>
          </a:p>
        </p:txBody>
      </p:sp>
    </p:spTree>
    <p:extLst>
      <p:ext uri="{BB962C8B-B14F-4D97-AF65-F5344CB8AC3E}">
        <p14:creationId xmlns:p14="http://schemas.microsoft.com/office/powerpoint/2010/main" val="3259371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4" grpId="0"/>
      <p:bldP spid="15377" grpId="0"/>
      <p:bldP spid="15378" grpId="0"/>
      <p:bldP spid="15379" grpId="0" animBg="1"/>
      <p:bldP spid="15380" grpId="0" animBg="1"/>
      <p:bldP spid="1538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Dimensional Analysis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Calibri" panose="020F0502020204030204" pitchFamily="34" charset="0"/>
              </a:rPr>
              <a:t>Examples…</a:t>
            </a:r>
          </a:p>
          <a:p>
            <a:pPr lvl="2"/>
            <a:r>
              <a:rPr lang="en-US" dirty="0" smtClean="0">
                <a:latin typeface="Calibri" panose="020F0502020204030204" pitchFamily="34" charset="0"/>
              </a:rPr>
              <a:t>How many seconds are there in 24 hours?</a:t>
            </a:r>
          </a:p>
          <a:p>
            <a:pPr lvl="2"/>
            <a:endParaRPr lang="en-US" dirty="0" smtClean="0">
              <a:latin typeface="Calibri" panose="020F0502020204030204" pitchFamily="34" charset="0"/>
            </a:endParaRPr>
          </a:p>
          <a:p>
            <a:pPr lvl="2"/>
            <a:endParaRPr lang="en-US" dirty="0" smtClean="0">
              <a:latin typeface="Calibri" panose="020F0502020204030204" pitchFamily="34" charset="0"/>
            </a:endParaRPr>
          </a:p>
          <a:p>
            <a:pPr marL="594360" lvl="2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2"/>
            <a:endParaRPr lang="en-US" dirty="0" smtClean="0">
              <a:latin typeface="Calibri" panose="020F0502020204030204" pitchFamily="34" charset="0"/>
            </a:endParaRPr>
          </a:p>
          <a:p>
            <a:pPr lvl="2"/>
            <a:r>
              <a:rPr lang="en-US" dirty="0" smtClean="0">
                <a:latin typeface="Calibri" panose="020F0502020204030204" pitchFamily="34" charset="0"/>
              </a:rPr>
              <a:t>A car is traveling 90.0 kilometers per hour.  What is its speed in miles per minute?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5715000"/>
          <a:ext cx="8077200" cy="457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92400"/>
                <a:gridCol w="2692400"/>
                <a:gridCol w="26924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km = 0.62 miles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hr = 60 </a:t>
                      </a:r>
                      <a:r>
                        <a:rPr lang="en-US" dirty="0" err="1" smtClean="0"/>
                        <a:t>mins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min = 60 </a:t>
                      </a:r>
                      <a:r>
                        <a:rPr lang="en-US" dirty="0" err="1" smtClean="0"/>
                        <a:t>secs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1447800" y="236220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latin typeface="Calibri" panose="020F0502020204030204" pitchFamily="34" charset="0"/>
              </a:rPr>
              <a:t>24 </a:t>
            </a:r>
            <a:r>
              <a:rPr lang="en-US" sz="2800" dirty="0" err="1" smtClean="0">
                <a:latin typeface="Calibri" panose="020F0502020204030204" pitchFamily="34" charset="0"/>
              </a:rPr>
              <a:t>hr</a:t>
            </a:r>
            <a:endParaRPr lang="en-US" sz="2800" dirty="0">
              <a:latin typeface="Calibri" panose="020F0502020204030204" pitchFamily="34" charset="0"/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2590800" y="2209800"/>
            <a:ext cx="1447800" cy="990600"/>
            <a:chOff x="3024" y="2784"/>
            <a:chExt cx="720" cy="624"/>
          </a:xfrm>
        </p:grpSpPr>
        <p:sp>
          <p:nvSpPr>
            <p:cNvPr id="7" name="AutoShape 13"/>
            <p:cNvSpPr>
              <a:spLocks noChangeArrowheads="1"/>
            </p:cNvSpPr>
            <p:nvPr/>
          </p:nvSpPr>
          <p:spPr bwMode="auto">
            <a:xfrm>
              <a:off x="3024" y="2784"/>
              <a:ext cx="720" cy="624"/>
            </a:xfrm>
            <a:prstGeom prst="bracketPair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8" name="Line 15"/>
            <p:cNvSpPr>
              <a:spLocks noChangeShapeType="1"/>
            </p:cNvSpPr>
            <p:nvPr/>
          </p:nvSpPr>
          <p:spPr bwMode="auto">
            <a:xfrm>
              <a:off x="3120" y="3072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</p:grpSp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2743200" y="2209800"/>
            <a:ext cx="1447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latin typeface="Calibri" panose="020F0502020204030204" pitchFamily="34" charset="0"/>
              </a:rPr>
              <a:t>60min</a:t>
            </a: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2858770" y="2705100"/>
            <a:ext cx="91186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Calibri" panose="020F0502020204030204" pitchFamily="34" charset="0"/>
              </a:rPr>
              <a:t>1 </a:t>
            </a:r>
            <a:r>
              <a:rPr lang="en-US" sz="2400" dirty="0" err="1" smtClean="0">
                <a:latin typeface="Calibri" panose="020F0502020204030204" pitchFamily="34" charset="0"/>
              </a:rPr>
              <a:t>hr</a:t>
            </a:r>
            <a:endParaRPr lang="en-US" sz="2400" dirty="0">
              <a:latin typeface="Calibri" panose="020F0502020204030204" pitchFamily="34" charset="0"/>
            </a:endParaRPr>
          </a:p>
        </p:txBody>
      </p:sp>
      <p:grpSp>
        <p:nvGrpSpPr>
          <p:cNvPr id="11" name="Group 16"/>
          <p:cNvGrpSpPr>
            <a:grpSpLocks/>
          </p:cNvGrpSpPr>
          <p:nvPr/>
        </p:nvGrpSpPr>
        <p:grpSpPr bwMode="auto">
          <a:xfrm>
            <a:off x="4094480" y="2243435"/>
            <a:ext cx="1447800" cy="990600"/>
            <a:chOff x="3024" y="2784"/>
            <a:chExt cx="720" cy="624"/>
          </a:xfrm>
        </p:grpSpPr>
        <p:sp>
          <p:nvSpPr>
            <p:cNvPr id="12" name="AutoShape 13"/>
            <p:cNvSpPr>
              <a:spLocks noChangeArrowheads="1"/>
            </p:cNvSpPr>
            <p:nvPr/>
          </p:nvSpPr>
          <p:spPr bwMode="auto">
            <a:xfrm>
              <a:off x="3024" y="2784"/>
              <a:ext cx="720" cy="624"/>
            </a:xfrm>
            <a:prstGeom prst="bracketPair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>
              <a:off x="3120" y="3072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</p:grp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4246880" y="2243435"/>
            <a:ext cx="1447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latin typeface="Calibri" panose="020F0502020204030204" pitchFamily="34" charset="0"/>
              </a:rPr>
              <a:t>60sec</a:t>
            </a: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4362450" y="2738735"/>
            <a:ext cx="11239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Calibri" panose="020F0502020204030204" pitchFamily="34" charset="0"/>
              </a:rPr>
              <a:t>1 </a:t>
            </a:r>
            <a:r>
              <a:rPr lang="en-US" sz="2400" dirty="0" smtClean="0">
                <a:latin typeface="Calibri" panose="020F0502020204030204" pitchFamily="34" charset="0"/>
              </a:rPr>
              <a:t>min</a:t>
            </a: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94680" y="2514600"/>
            <a:ext cx="223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= 86400 sec</a:t>
            </a:r>
            <a:endParaRPr lang="en-US" sz="2400" dirty="0">
              <a:latin typeface="Calibri" panose="020F0502020204030204" pitchFamily="34" charset="0"/>
            </a:endParaRPr>
          </a:p>
        </p:txBody>
      </p: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2534920" y="4343400"/>
            <a:ext cx="1447800" cy="990600"/>
            <a:chOff x="3024" y="2784"/>
            <a:chExt cx="720" cy="624"/>
          </a:xfrm>
        </p:grpSpPr>
        <p:sp>
          <p:nvSpPr>
            <p:cNvPr id="19" name="AutoShape 13"/>
            <p:cNvSpPr>
              <a:spLocks noChangeArrowheads="1"/>
            </p:cNvSpPr>
            <p:nvPr/>
          </p:nvSpPr>
          <p:spPr bwMode="auto">
            <a:xfrm>
              <a:off x="3024" y="2784"/>
              <a:ext cx="720" cy="624"/>
            </a:xfrm>
            <a:prstGeom prst="bracketPair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0" name="Line 15"/>
            <p:cNvSpPr>
              <a:spLocks noChangeShapeType="1"/>
            </p:cNvSpPr>
            <p:nvPr/>
          </p:nvSpPr>
          <p:spPr bwMode="auto">
            <a:xfrm>
              <a:off x="3120" y="3072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</p:grp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2687320" y="4343400"/>
            <a:ext cx="1447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latin typeface="Calibri" panose="020F0502020204030204" pitchFamily="34" charset="0"/>
              </a:rPr>
              <a:t>0.62mi</a:t>
            </a: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2802890" y="4838700"/>
            <a:ext cx="9867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1 </a:t>
            </a:r>
            <a:r>
              <a:rPr lang="en-US" sz="2400" dirty="0" smtClean="0"/>
              <a:t>km</a:t>
            </a:r>
            <a:endParaRPr lang="en-US" sz="2400" dirty="0"/>
          </a:p>
        </p:txBody>
      </p:sp>
      <p:grpSp>
        <p:nvGrpSpPr>
          <p:cNvPr id="23" name="Group 16"/>
          <p:cNvGrpSpPr>
            <a:grpSpLocks/>
          </p:cNvGrpSpPr>
          <p:nvPr/>
        </p:nvGrpSpPr>
        <p:grpSpPr bwMode="auto">
          <a:xfrm>
            <a:off x="4038600" y="4377035"/>
            <a:ext cx="1447800" cy="990600"/>
            <a:chOff x="3024" y="2784"/>
            <a:chExt cx="720" cy="624"/>
          </a:xfrm>
        </p:grpSpPr>
        <p:sp>
          <p:nvSpPr>
            <p:cNvPr id="24" name="AutoShape 13"/>
            <p:cNvSpPr>
              <a:spLocks noChangeArrowheads="1"/>
            </p:cNvSpPr>
            <p:nvPr/>
          </p:nvSpPr>
          <p:spPr bwMode="auto">
            <a:xfrm>
              <a:off x="3024" y="2784"/>
              <a:ext cx="720" cy="624"/>
            </a:xfrm>
            <a:prstGeom prst="bracketPair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5" name="Line 15"/>
            <p:cNvSpPr>
              <a:spLocks noChangeShapeType="1"/>
            </p:cNvSpPr>
            <p:nvPr/>
          </p:nvSpPr>
          <p:spPr bwMode="auto">
            <a:xfrm>
              <a:off x="3120" y="3072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</p:grpSp>
      <p:sp>
        <p:nvSpPr>
          <p:cNvPr id="26" name="Text Box 17"/>
          <p:cNvSpPr txBox="1">
            <a:spLocks noChangeArrowheads="1"/>
          </p:cNvSpPr>
          <p:nvPr/>
        </p:nvSpPr>
        <p:spPr bwMode="auto">
          <a:xfrm>
            <a:off x="4362450" y="4364950"/>
            <a:ext cx="1447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latin typeface="Calibri" panose="020F0502020204030204" pitchFamily="34" charset="0"/>
              </a:rPr>
              <a:t>1 </a:t>
            </a:r>
            <a:r>
              <a:rPr lang="en-US" sz="2400" dirty="0" err="1" smtClean="0">
                <a:latin typeface="Calibri" panose="020F0502020204030204" pitchFamily="34" charset="0"/>
              </a:rPr>
              <a:t>hr</a:t>
            </a: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27" name="Text Box 18"/>
          <p:cNvSpPr txBox="1">
            <a:spLocks noChangeArrowheads="1"/>
          </p:cNvSpPr>
          <p:nvPr/>
        </p:nvSpPr>
        <p:spPr bwMode="auto">
          <a:xfrm>
            <a:off x="4221480" y="4872335"/>
            <a:ext cx="12357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latin typeface="Calibri" panose="020F0502020204030204" pitchFamily="34" charset="0"/>
              </a:rPr>
              <a:t>60 min</a:t>
            </a: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38800" y="4607867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= 0.93 mi/min</a:t>
            </a:r>
            <a:endParaRPr lang="en-US" sz="2400" dirty="0">
              <a:latin typeface="Calibri" panose="020F050202020403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346200" y="4295180"/>
            <a:ext cx="1295400" cy="1005185"/>
            <a:chOff x="1346200" y="4295180"/>
            <a:chExt cx="1295400" cy="1005185"/>
          </a:xfrm>
        </p:grpSpPr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1346200" y="4295180"/>
              <a:ext cx="1295400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dirty="0" smtClean="0">
                  <a:latin typeface="Calibri" panose="020F0502020204030204" pitchFamily="34" charset="0"/>
                </a:rPr>
                <a:t>90 km</a:t>
              </a:r>
              <a:endParaRPr lang="en-US" sz="2800" dirty="0">
                <a:latin typeface="Calibri" panose="020F0502020204030204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1447800" y="4798377"/>
              <a:ext cx="9906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 Box 18"/>
            <p:cNvSpPr txBox="1">
              <a:spLocks noChangeArrowheads="1"/>
            </p:cNvSpPr>
            <p:nvPr/>
          </p:nvSpPr>
          <p:spPr bwMode="auto">
            <a:xfrm>
              <a:off x="1537970" y="4838700"/>
              <a:ext cx="91186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>
                  <a:latin typeface="Calibri" panose="020F0502020204030204" pitchFamily="34" charset="0"/>
                </a:rPr>
                <a:t>1 </a:t>
              </a:r>
              <a:r>
                <a:rPr lang="en-US" sz="2400" dirty="0" err="1" smtClean="0">
                  <a:latin typeface="Calibri" panose="020F0502020204030204" pitchFamily="34" charset="0"/>
                </a:rPr>
                <a:t>hr</a:t>
              </a:r>
              <a:endParaRPr lang="en-US" sz="2400" dirty="0">
                <a:latin typeface="Calibri" panose="020F050202020403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4" grpId="0"/>
      <p:bldP spid="15" grpId="0"/>
      <p:bldP spid="16" grpId="0"/>
      <p:bldP spid="21" grpId="0"/>
      <p:bldP spid="22" grpId="0"/>
      <p:bldP spid="26" grpId="0"/>
      <p:bldP spid="27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alibri" panose="020F0502020204030204" pitchFamily="34" charset="0"/>
              </a:rPr>
              <a:t>Warm-up </a:t>
            </a:r>
            <a:r>
              <a:rPr lang="en-US" b="1" dirty="0" smtClean="0">
                <a:latin typeface="Calibri" panose="020F0502020204030204" pitchFamily="34" charset="0"/>
              </a:rPr>
              <a:t>Question</a:t>
            </a:r>
            <a:r>
              <a:rPr lang="en-US" dirty="0" smtClean="0"/>
              <a:t>			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alibri" panose="020F0502020204030204" pitchFamily="34" charset="0"/>
              </a:rPr>
              <a:t>The United States is one of how many countries in the world that still use the imperial system of measurement?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latin typeface="Calibri" panose="020F0502020204030204" pitchFamily="34" charset="0"/>
              </a:rPr>
              <a:t>What are the other countries?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			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91000" y="2667000"/>
            <a:ext cx="60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Calibri" panose="020F0502020204030204" pitchFamily="34" charset="0"/>
              </a:rPr>
              <a:t>3</a:t>
            </a:r>
            <a:endParaRPr lang="en-US" sz="4800" dirty="0">
              <a:latin typeface="Calibri" panose="020F050202020403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57200" y="4351655"/>
            <a:ext cx="8310880" cy="2486025"/>
            <a:chOff x="457200" y="4351655"/>
            <a:chExt cx="8310880" cy="2486025"/>
          </a:xfrm>
        </p:grpSpPr>
        <p:sp>
          <p:nvSpPr>
            <p:cNvPr id="5" name="TextBox 4"/>
            <p:cNvSpPr txBox="1"/>
            <p:nvPr/>
          </p:nvSpPr>
          <p:spPr>
            <a:xfrm>
              <a:off x="457200" y="4673600"/>
              <a:ext cx="40386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Arial" pitchFamily="34" charset="0"/>
                <a:buChar char="•"/>
              </a:pPr>
              <a:r>
                <a:rPr lang="en-US" sz="3200" dirty="0" smtClean="0">
                  <a:latin typeface="Calibri" panose="020F0502020204030204" pitchFamily="34" charset="0"/>
                </a:rPr>
                <a:t>Liberia</a:t>
              </a:r>
            </a:p>
            <a:p>
              <a:pPr marL="457200" indent="-457200">
                <a:buFont typeface="Arial" pitchFamily="34" charset="0"/>
                <a:buChar char="•"/>
              </a:pPr>
              <a:r>
                <a:rPr lang="en-US" sz="3200" dirty="0" smtClean="0">
                  <a:latin typeface="Calibri" panose="020F0502020204030204" pitchFamily="34" charset="0"/>
                </a:rPr>
                <a:t>Myanmar </a:t>
              </a:r>
            </a:p>
            <a:p>
              <a:r>
                <a:rPr lang="en-US" sz="3200" dirty="0" smtClean="0">
                  <a:latin typeface="Calibri" panose="020F0502020204030204" pitchFamily="34" charset="0"/>
                </a:rPr>
                <a:t>   (formerly Burma)</a:t>
              </a:r>
              <a:endParaRPr lang="en-US" sz="3200" dirty="0">
                <a:latin typeface="Calibri" panose="020F0502020204030204" pitchFamily="34" charset="0"/>
              </a:endParaRPr>
            </a:p>
          </p:txBody>
        </p:sp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5" r="6146" b="5776"/>
            <a:stretch/>
          </p:blipFill>
          <p:spPr bwMode="auto">
            <a:xfrm>
              <a:off x="4343400" y="4351655"/>
              <a:ext cx="4424680" cy="2486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97520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Exit Question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4400" dirty="0">
                <a:latin typeface="Calibri" panose="020F0502020204030204" pitchFamily="34" charset="0"/>
              </a:rPr>
              <a:t>On the planet </a:t>
            </a:r>
            <a:r>
              <a:rPr lang="en-US" sz="4400" dirty="0" err="1" smtClean="0">
                <a:latin typeface="Calibri" panose="020F0502020204030204" pitchFamily="34" charset="0"/>
              </a:rPr>
              <a:t>Rigel</a:t>
            </a:r>
            <a:r>
              <a:rPr lang="en-US" sz="4400" dirty="0" smtClean="0">
                <a:latin typeface="Calibri" panose="020F0502020204030204" pitchFamily="34" charset="0"/>
              </a:rPr>
              <a:t>, </a:t>
            </a:r>
            <a:r>
              <a:rPr lang="en-US" sz="4400" dirty="0" err="1">
                <a:latin typeface="Calibri" panose="020F0502020204030204" pitchFamily="34" charset="0"/>
              </a:rPr>
              <a:t>Rigellians</a:t>
            </a:r>
            <a:r>
              <a:rPr lang="en-US" sz="4400" dirty="0">
                <a:latin typeface="Calibri" panose="020F0502020204030204" pitchFamily="34" charset="0"/>
              </a:rPr>
              <a:t> have developed a system of measurements called S.U., or Systems Universal.  Here is the conversion table for the measurements of distance:</a:t>
            </a:r>
          </a:p>
          <a:p>
            <a:pPr marL="0" indent="0">
              <a:buNone/>
            </a:pPr>
            <a:r>
              <a:rPr lang="en-US" dirty="0">
                <a:latin typeface="Calibri" panose="020F0502020204030204" pitchFamily="34" charset="0"/>
              </a:rPr>
              <a:t> </a:t>
            </a:r>
          </a:p>
          <a:p>
            <a:pPr marL="0" indent="0">
              <a:buNone/>
            </a:pPr>
            <a:r>
              <a:rPr lang="en-US" sz="3600" dirty="0">
                <a:latin typeface="Calibri" panose="020F0502020204030204" pitchFamily="34" charset="0"/>
              </a:rPr>
              <a:t>1 </a:t>
            </a:r>
            <a:r>
              <a:rPr lang="en-US" sz="3600" dirty="0" err="1">
                <a:latin typeface="Calibri" panose="020F0502020204030204" pitchFamily="34" charset="0"/>
              </a:rPr>
              <a:t>gleem</a:t>
            </a:r>
            <a:r>
              <a:rPr lang="en-US" sz="3600" dirty="0">
                <a:latin typeface="Calibri" panose="020F0502020204030204" pitchFamily="34" charset="0"/>
              </a:rPr>
              <a:t> = 27 </a:t>
            </a:r>
            <a:r>
              <a:rPr lang="en-US" sz="3600" dirty="0" err="1">
                <a:latin typeface="Calibri" panose="020F0502020204030204" pitchFamily="34" charset="0"/>
              </a:rPr>
              <a:t>blops</a:t>
            </a:r>
            <a:endParaRPr lang="en-US" sz="3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3600" dirty="0">
                <a:latin typeface="Calibri" panose="020F0502020204030204" pitchFamily="34" charset="0"/>
              </a:rPr>
              <a:t>1 </a:t>
            </a:r>
            <a:r>
              <a:rPr lang="en-US" sz="3600" dirty="0" err="1">
                <a:latin typeface="Calibri" panose="020F0502020204030204" pitchFamily="34" charset="0"/>
              </a:rPr>
              <a:t>blop</a:t>
            </a:r>
            <a:r>
              <a:rPr lang="en-US" sz="3600" dirty="0">
                <a:latin typeface="Calibri" panose="020F0502020204030204" pitchFamily="34" charset="0"/>
              </a:rPr>
              <a:t> = 34 </a:t>
            </a:r>
            <a:r>
              <a:rPr lang="en-US" sz="3600" dirty="0" err="1">
                <a:latin typeface="Calibri" panose="020F0502020204030204" pitchFamily="34" charset="0"/>
              </a:rPr>
              <a:t>riddigs</a:t>
            </a:r>
            <a:endParaRPr lang="en-US" sz="3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3600" dirty="0">
                <a:latin typeface="Calibri" panose="020F0502020204030204" pitchFamily="34" charset="0"/>
              </a:rPr>
              <a:t>1 </a:t>
            </a:r>
            <a:r>
              <a:rPr lang="en-US" sz="3600" dirty="0" err="1">
                <a:latin typeface="Calibri" panose="020F0502020204030204" pitchFamily="34" charset="0"/>
              </a:rPr>
              <a:t>riddig</a:t>
            </a:r>
            <a:r>
              <a:rPr lang="en-US" sz="3600" dirty="0">
                <a:latin typeface="Calibri" panose="020F0502020204030204" pitchFamily="34" charset="0"/>
              </a:rPr>
              <a:t> = 42 </a:t>
            </a:r>
            <a:r>
              <a:rPr lang="en-US" sz="3600" dirty="0" err="1">
                <a:latin typeface="Calibri" panose="020F0502020204030204" pitchFamily="34" charset="0"/>
              </a:rPr>
              <a:t>chirks</a:t>
            </a:r>
            <a:endParaRPr lang="en-US" sz="3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3600" dirty="0">
                <a:latin typeface="Calibri" panose="020F0502020204030204" pitchFamily="34" charset="0"/>
              </a:rPr>
              <a:t>1 </a:t>
            </a:r>
            <a:r>
              <a:rPr lang="en-US" sz="3600" dirty="0" err="1">
                <a:latin typeface="Calibri" panose="020F0502020204030204" pitchFamily="34" charset="0"/>
              </a:rPr>
              <a:t>chirk</a:t>
            </a:r>
            <a:r>
              <a:rPr lang="en-US" sz="3600" dirty="0">
                <a:latin typeface="Calibri" panose="020F0502020204030204" pitchFamily="34" charset="0"/>
              </a:rPr>
              <a:t> = 9 </a:t>
            </a:r>
            <a:r>
              <a:rPr lang="en-US" sz="3600" dirty="0" err="1">
                <a:latin typeface="Calibri" panose="020F0502020204030204" pitchFamily="34" charset="0"/>
              </a:rPr>
              <a:t>fuggles</a:t>
            </a:r>
            <a:endParaRPr lang="en-US" sz="3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3600" dirty="0">
                <a:latin typeface="Calibri" panose="020F0502020204030204" pitchFamily="34" charset="0"/>
              </a:rPr>
              <a:t>10 </a:t>
            </a:r>
            <a:r>
              <a:rPr lang="en-US" sz="3600" dirty="0" err="1">
                <a:latin typeface="Calibri" panose="020F0502020204030204" pitchFamily="34" charset="0"/>
              </a:rPr>
              <a:t>fuggles</a:t>
            </a:r>
            <a:r>
              <a:rPr lang="en-US" sz="3600" dirty="0">
                <a:latin typeface="Calibri" panose="020F0502020204030204" pitchFamily="34" charset="0"/>
              </a:rPr>
              <a:t> = 52 </a:t>
            </a:r>
            <a:r>
              <a:rPr lang="en-US" sz="3600" dirty="0" err="1">
                <a:latin typeface="Calibri" panose="020F0502020204030204" pitchFamily="34" charset="0"/>
              </a:rPr>
              <a:t>hippers</a:t>
            </a:r>
            <a:endParaRPr lang="en-US" sz="3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3600" dirty="0">
                <a:latin typeface="Calibri" panose="020F0502020204030204" pitchFamily="34" charset="0"/>
              </a:rPr>
              <a:t>2.5 </a:t>
            </a:r>
            <a:r>
              <a:rPr lang="en-US" sz="3600" dirty="0" err="1">
                <a:latin typeface="Calibri" panose="020F0502020204030204" pitchFamily="34" charset="0"/>
              </a:rPr>
              <a:t>hippers</a:t>
            </a:r>
            <a:r>
              <a:rPr lang="en-US" sz="3600" dirty="0">
                <a:latin typeface="Calibri" panose="020F0502020204030204" pitchFamily="34" charset="0"/>
              </a:rPr>
              <a:t> = 1.2 </a:t>
            </a:r>
            <a:r>
              <a:rPr lang="en-US" sz="3600" dirty="0" err="1">
                <a:latin typeface="Calibri" panose="020F0502020204030204" pitchFamily="34" charset="0"/>
              </a:rPr>
              <a:t>zookas</a:t>
            </a:r>
            <a:endParaRPr lang="en-US" sz="3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3600" dirty="0">
                <a:latin typeface="Calibri" panose="020F0502020204030204" pitchFamily="34" charset="0"/>
              </a:rPr>
              <a:t>1 </a:t>
            </a:r>
            <a:r>
              <a:rPr lang="en-US" sz="3600" dirty="0" err="1">
                <a:latin typeface="Calibri" panose="020F0502020204030204" pitchFamily="34" charset="0"/>
              </a:rPr>
              <a:t>zooka</a:t>
            </a:r>
            <a:r>
              <a:rPr lang="en-US" sz="3600" dirty="0">
                <a:latin typeface="Calibri" panose="020F0502020204030204" pitchFamily="34" charset="0"/>
              </a:rPr>
              <a:t> = 7 </a:t>
            </a:r>
            <a:r>
              <a:rPr lang="en-US" sz="3600" dirty="0" err="1">
                <a:latin typeface="Calibri" panose="020F0502020204030204" pitchFamily="34" charset="0"/>
              </a:rPr>
              <a:t>wenzels</a:t>
            </a:r>
            <a:endParaRPr lang="en-US" sz="3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3600" dirty="0">
                <a:latin typeface="Calibri" panose="020F0502020204030204" pitchFamily="34" charset="0"/>
              </a:rPr>
              <a:t> </a:t>
            </a:r>
          </a:p>
          <a:p>
            <a:pPr marL="0" indent="0">
              <a:buNone/>
            </a:pPr>
            <a:r>
              <a:rPr lang="en-US" sz="3600" dirty="0" smtClean="0">
                <a:latin typeface="Calibri" panose="020F0502020204030204" pitchFamily="34" charset="0"/>
              </a:rPr>
              <a:t>Use the </a:t>
            </a:r>
            <a:r>
              <a:rPr lang="en-US" sz="3600" dirty="0">
                <a:latin typeface="Calibri" panose="020F0502020204030204" pitchFamily="34" charset="0"/>
              </a:rPr>
              <a:t>Factor Label Method </a:t>
            </a:r>
            <a:r>
              <a:rPr lang="en-US" sz="3600" dirty="0" smtClean="0">
                <a:latin typeface="Calibri" panose="020F0502020204030204" pitchFamily="34" charset="0"/>
              </a:rPr>
              <a:t> and the conversions above to </a:t>
            </a:r>
            <a:r>
              <a:rPr lang="en-US" sz="3600" dirty="0">
                <a:latin typeface="Calibri" panose="020F0502020204030204" pitchFamily="34" charset="0"/>
              </a:rPr>
              <a:t>solve </a:t>
            </a:r>
            <a:r>
              <a:rPr lang="en-US" sz="3600" dirty="0" smtClean="0">
                <a:latin typeface="Calibri" panose="020F0502020204030204" pitchFamily="34" charset="0"/>
              </a:rPr>
              <a:t>the </a:t>
            </a:r>
            <a:r>
              <a:rPr lang="en-US" sz="3600" dirty="0">
                <a:latin typeface="Calibri" panose="020F0502020204030204" pitchFamily="34" charset="0"/>
              </a:rPr>
              <a:t>problem.</a:t>
            </a:r>
          </a:p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 </a:t>
            </a:r>
          </a:p>
          <a:p>
            <a:pPr marL="0" indent="0">
              <a:buNone/>
            </a:pPr>
            <a:r>
              <a:rPr lang="en-US" sz="5100" dirty="0" smtClean="0">
                <a:latin typeface="Calibri" panose="020F0502020204030204" pitchFamily="34" charset="0"/>
              </a:rPr>
              <a:t> </a:t>
            </a:r>
            <a:r>
              <a:rPr lang="en-US" sz="5100" dirty="0">
                <a:latin typeface="Calibri" panose="020F0502020204030204" pitchFamily="34" charset="0"/>
              </a:rPr>
              <a:t>How many </a:t>
            </a:r>
            <a:r>
              <a:rPr lang="en-US" sz="5100" dirty="0" err="1" smtClean="0">
                <a:latin typeface="Calibri" panose="020F0502020204030204" pitchFamily="34" charset="0"/>
              </a:rPr>
              <a:t>fuggles</a:t>
            </a:r>
            <a:r>
              <a:rPr lang="en-US" sz="5100" dirty="0" smtClean="0">
                <a:latin typeface="Calibri" panose="020F0502020204030204" pitchFamily="34" charset="0"/>
              </a:rPr>
              <a:t> are there in 19 </a:t>
            </a:r>
            <a:r>
              <a:rPr lang="en-US" sz="5100" dirty="0" err="1" smtClean="0">
                <a:latin typeface="Calibri" panose="020F0502020204030204" pitchFamily="34" charset="0"/>
              </a:rPr>
              <a:t>blops</a:t>
            </a:r>
            <a:r>
              <a:rPr lang="en-US" sz="5100" dirty="0" smtClean="0">
                <a:latin typeface="Calibri" panose="020F0502020204030204" pitchFamily="34" charset="0"/>
              </a:rPr>
              <a:t>? </a:t>
            </a:r>
            <a:r>
              <a:rPr lang="en-US" sz="5100" dirty="0">
                <a:latin typeface="Calibri" panose="020F0502020204030204" pitchFamily="34" charset="0"/>
              </a:rPr>
              <a:t> </a:t>
            </a:r>
          </a:p>
          <a:p>
            <a:pPr marL="0" indent="0"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230" y="2362200"/>
            <a:ext cx="338582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268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Problem Solving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It is important to understand what you have, what you need and how you are going to get it.</a:t>
            </a:r>
          </a:p>
          <a:p>
            <a:endParaRPr lang="en-US" sz="9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000" b="1" dirty="0" smtClean="0">
                <a:latin typeface="Calibri" panose="020F0502020204030204" pitchFamily="34" charset="0"/>
              </a:rPr>
              <a:t>Example</a:t>
            </a:r>
          </a:p>
          <a:p>
            <a:pPr marL="0" indent="0">
              <a:buNone/>
            </a:pPr>
            <a:r>
              <a:rPr lang="en-US" dirty="0" smtClean="0">
                <a:latin typeface="Calibri" panose="020F0502020204030204" pitchFamily="34" charset="0"/>
              </a:rPr>
              <a:t>The mass of a brick of aluminum is 87 g.  If the density of aluminum is 2.7 g/ml, what is the volume of the brick?</a:t>
            </a:r>
          </a:p>
          <a:p>
            <a:pPr marL="0" indent="0"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5181600"/>
            <a:ext cx="2166651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10183"/>
              </p:ext>
            </p:extLst>
          </p:nvPr>
        </p:nvGraphicFramePr>
        <p:xfrm>
          <a:off x="609600" y="43434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16256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Have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Need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How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Mass=87g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Volume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V=M/D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Density = 2.7 g/mL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D=M/V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014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Units of Measurement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3048000" cy="493776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SI Units</a:t>
            </a:r>
          </a:p>
          <a:p>
            <a:r>
              <a:rPr lang="en-US" dirty="0">
                <a:latin typeface="Calibri" panose="020F0502020204030204" pitchFamily="34" charset="0"/>
              </a:rPr>
              <a:t>a system </a:t>
            </a:r>
            <a:r>
              <a:rPr lang="en-US" dirty="0" smtClean="0">
                <a:latin typeface="Calibri" panose="020F0502020204030204" pitchFamily="34" charset="0"/>
              </a:rPr>
              <a:t>of units of measurements devised </a:t>
            </a:r>
            <a:r>
              <a:rPr lang="en-US" dirty="0">
                <a:latin typeface="Calibri" panose="020F0502020204030204" pitchFamily="34" charset="0"/>
              </a:rPr>
              <a:t>around seven </a:t>
            </a:r>
            <a:r>
              <a:rPr lang="en-US" dirty="0" smtClean="0">
                <a:latin typeface="Calibri" panose="020F0502020204030204" pitchFamily="34" charset="0"/>
              </a:rPr>
              <a:t>base units and </a:t>
            </a:r>
            <a:r>
              <a:rPr lang="en-US" dirty="0">
                <a:latin typeface="Calibri" panose="020F0502020204030204" pitchFamily="34" charset="0"/>
              </a:rPr>
              <a:t>the convenience of the number ten.</a:t>
            </a:r>
          </a:p>
          <a:p>
            <a:endParaRPr lang="en-US" b="1" dirty="0" smtClean="0">
              <a:solidFill>
                <a:srgbClr val="7030A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0684" y="1295400"/>
            <a:ext cx="3854516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Units of Measurement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Metric System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9646" y="1828800"/>
            <a:ext cx="7402354" cy="439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Units of Measurement</a:t>
            </a: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828800"/>
            <a:ext cx="869429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alibri" panose="020F0502020204030204" pitchFamily="34" charset="0"/>
              </a:rPr>
              <a:t>Sample problem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28600" y="3581400"/>
            <a:ext cx="8229600" cy="2667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/>
              <a:t>	</a:t>
            </a:r>
            <a:r>
              <a:rPr lang="en-US" sz="2400" dirty="0" smtClean="0">
                <a:latin typeface="Calibri" panose="020F0502020204030204" pitchFamily="34" charset="0"/>
              </a:rPr>
              <a:t>		          </a:t>
            </a:r>
            <a:r>
              <a:rPr lang="en-US" sz="2000" dirty="0" smtClean="0">
                <a:latin typeface="Calibri" panose="020F0502020204030204" pitchFamily="34" charset="0"/>
              </a:rPr>
              <a:t>Convert the following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			           </a:t>
            </a:r>
            <a:r>
              <a:rPr lang="en-US" sz="2000" dirty="0" smtClean="0">
                <a:latin typeface="Calibri" panose="020F0502020204030204" pitchFamily="34" charset="0"/>
              </a:rPr>
              <a:t>   53 </a:t>
            </a:r>
            <a:r>
              <a:rPr lang="en-US" sz="2000" dirty="0" smtClean="0">
                <a:latin typeface="Calibri" panose="020F0502020204030204" pitchFamily="34" charset="0"/>
              </a:rPr>
              <a:t>hg = ________dg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>
                <a:latin typeface="Calibri" panose="020F0502020204030204" pitchFamily="34" charset="0"/>
              </a:rPr>
              <a:t>Start with 53.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>
                <a:latin typeface="Calibri" panose="020F0502020204030204" pitchFamily="34" charset="0"/>
              </a:rPr>
              <a:t>Move the decimal 3 spaces to the right  	</a:t>
            </a:r>
            <a:r>
              <a:rPr lang="en-US" dirty="0" smtClean="0">
                <a:latin typeface="Calibri" panose="020F0502020204030204" pitchFamily="34" charset="0"/>
              </a:rPr>
              <a:t>53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>
                <a:latin typeface="Calibri" panose="020F0502020204030204" pitchFamily="34" charset="0"/>
              </a:rPr>
              <a:t>Fill in the empty spaces with zeros	</a:t>
            </a:r>
            <a:r>
              <a:rPr lang="en-US" dirty="0" smtClean="0">
                <a:latin typeface="Calibri" panose="020F0502020204030204" pitchFamily="34" charset="0"/>
              </a:rPr>
              <a:t>53000 dg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dirty="0" smtClean="0"/>
          </a:p>
        </p:txBody>
      </p:sp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762000" y="1295400"/>
            <a:ext cx="7315200" cy="1920875"/>
            <a:chOff x="528" y="912"/>
            <a:chExt cx="4608" cy="1210"/>
          </a:xfrm>
        </p:grpSpPr>
        <p:graphicFrame>
          <p:nvGraphicFramePr>
            <p:cNvPr id="22538" name="Object 5"/>
            <p:cNvGraphicFramePr>
              <a:graphicFrameLocks noChangeAspect="1"/>
            </p:cNvGraphicFramePr>
            <p:nvPr/>
          </p:nvGraphicFramePr>
          <p:xfrm>
            <a:off x="528" y="1296"/>
            <a:ext cx="4608" cy="3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9" name="Equation" r:id="rId4" imgW="2145369" imgH="177723" progId="Equation.3">
                    <p:embed/>
                  </p:oleObj>
                </mc:Choice>
                <mc:Fallback>
                  <p:oleObj name="Equation" r:id="rId4" imgW="2145369" imgH="177723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" y="1296"/>
                          <a:ext cx="4608" cy="38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539" name="Line 6"/>
            <p:cNvSpPr>
              <a:spLocks noChangeShapeType="1"/>
            </p:cNvSpPr>
            <p:nvPr/>
          </p:nvSpPr>
          <p:spPr bwMode="auto">
            <a:xfrm>
              <a:off x="1440" y="1824"/>
              <a:ext cx="26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40" name="Text Box 7"/>
            <p:cNvSpPr txBox="1">
              <a:spLocks noChangeArrowheads="1"/>
            </p:cNvSpPr>
            <p:nvPr/>
          </p:nvSpPr>
          <p:spPr bwMode="auto">
            <a:xfrm>
              <a:off x="1728" y="1872"/>
              <a:ext cx="220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/>
                <a:t>Move the decimal to the right</a:t>
              </a:r>
            </a:p>
          </p:txBody>
        </p:sp>
        <p:sp>
          <p:nvSpPr>
            <p:cNvPr id="22541" name="Line 8"/>
            <p:cNvSpPr>
              <a:spLocks noChangeShapeType="1"/>
            </p:cNvSpPr>
            <p:nvPr/>
          </p:nvSpPr>
          <p:spPr bwMode="auto">
            <a:xfrm flipH="1">
              <a:off x="1440" y="1200"/>
              <a:ext cx="2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42" name="Text Box 9"/>
            <p:cNvSpPr txBox="1">
              <a:spLocks noChangeArrowheads="1"/>
            </p:cNvSpPr>
            <p:nvPr/>
          </p:nvSpPr>
          <p:spPr bwMode="auto">
            <a:xfrm>
              <a:off x="1728" y="912"/>
              <a:ext cx="24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/>
                <a:t>Move the decimal to the left</a:t>
              </a:r>
            </a:p>
          </p:txBody>
        </p:sp>
      </p:grpSp>
      <p:grpSp>
        <p:nvGrpSpPr>
          <p:cNvPr id="22533" name="Group 10"/>
          <p:cNvGrpSpPr>
            <a:grpSpLocks/>
          </p:cNvGrpSpPr>
          <p:nvPr/>
        </p:nvGrpSpPr>
        <p:grpSpPr bwMode="auto">
          <a:xfrm>
            <a:off x="6239005" y="5185237"/>
            <a:ext cx="1314450" cy="306388"/>
            <a:chOff x="3840" y="3648"/>
            <a:chExt cx="828" cy="193"/>
          </a:xfrm>
        </p:grpSpPr>
        <p:sp>
          <p:nvSpPr>
            <p:cNvPr id="22535" name="AutoShape 11"/>
            <p:cNvSpPr>
              <a:spLocks noChangeArrowheads="1"/>
            </p:cNvSpPr>
            <p:nvPr/>
          </p:nvSpPr>
          <p:spPr bwMode="auto">
            <a:xfrm rot="10291731" flipH="1">
              <a:off x="3840" y="3648"/>
              <a:ext cx="252" cy="193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1 h 21600"/>
                <a:gd name="T4" fmla="*/ 1 w 21600"/>
                <a:gd name="T5" fmla="*/ 0 h 21600"/>
                <a:gd name="T6" fmla="*/ 3 w 21600"/>
                <a:gd name="T7" fmla="*/ 1 h 21600"/>
                <a:gd name="T8" fmla="*/ 3 w 21600"/>
                <a:gd name="T9" fmla="*/ 1 h 21600"/>
                <a:gd name="T10" fmla="*/ 2 w 21600"/>
                <a:gd name="T11" fmla="*/ 1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71 w 21600"/>
                <a:gd name="T19" fmla="*/ 3134 h 21600"/>
                <a:gd name="T20" fmla="*/ 18429 w 21600"/>
                <a:gd name="T21" fmla="*/ 18466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cubicBezTo>
                    <a:pt x="5399" y="11665"/>
                    <a:pt x="5608" y="12518"/>
                    <a:pt x="6006" y="13286"/>
                  </a:cubicBezTo>
                  <a:lnTo>
                    <a:pt x="1213" y="15772"/>
                  </a:lnTo>
                  <a:cubicBezTo>
                    <a:pt x="416" y="14236"/>
                    <a:pt x="0" y="12530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6" name="AutoShape 12"/>
            <p:cNvSpPr>
              <a:spLocks noChangeArrowheads="1"/>
            </p:cNvSpPr>
            <p:nvPr/>
          </p:nvSpPr>
          <p:spPr bwMode="auto">
            <a:xfrm rot="10291731" flipH="1">
              <a:off x="4416" y="3648"/>
              <a:ext cx="252" cy="193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1 h 21600"/>
                <a:gd name="T4" fmla="*/ 1 w 21600"/>
                <a:gd name="T5" fmla="*/ 0 h 21600"/>
                <a:gd name="T6" fmla="*/ 3 w 21600"/>
                <a:gd name="T7" fmla="*/ 1 h 21600"/>
                <a:gd name="T8" fmla="*/ 3 w 21600"/>
                <a:gd name="T9" fmla="*/ 1 h 21600"/>
                <a:gd name="T10" fmla="*/ 2 w 21600"/>
                <a:gd name="T11" fmla="*/ 1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71 w 21600"/>
                <a:gd name="T19" fmla="*/ 3134 h 21600"/>
                <a:gd name="T20" fmla="*/ 18429 w 21600"/>
                <a:gd name="T21" fmla="*/ 18466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cubicBezTo>
                    <a:pt x="5399" y="11665"/>
                    <a:pt x="5608" y="12518"/>
                    <a:pt x="6006" y="13286"/>
                  </a:cubicBezTo>
                  <a:lnTo>
                    <a:pt x="1213" y="15772"/>
                  </a:lnTo>
                  <a:cubicBezTo>
                    <a:pt x="416" y="14236"/>
                    <a:pt x="0" y="12530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7" name="AutoShape 13"/>
            <p:cNvSpPr>
              <a:spLocks noChangeArrowheads="1"/>
            </p:cNvSpPr>
            <p:nvPr/>
          </p:nvSpPr>
          <p:spPr bwMode="auto">
            <a:xfrm rot="10291731" flipH="1">
              <a:off x="4128" y="3648"/>
              <a:ext cx="252" cy="193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1 h 21600"/>
                <a:gd name="T4" fmla="*/ 1 w 21600"/>
                <a:gd name="T5" fmla="*/ 0 h 21600"/>
                <a:gd name="T6" fmla="*/ 3 w 21600"/>
                <a:gd name="T7" fmla="*/ 1 h 21600"/>
                <a:gd name="T8" fmla="*/ 3 w 21600"/>
                <a:gd name="T9" fmla="*/ 1 h 21600"/>
                <a:gd name="T10" fmla="*/ 2 w 21600"/>
                <a:gd name="T11" fmla="*/ 1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71 w 21600"/>
                <a:gd name="T19" fmla="*/ 3134 h 21600"/>
                <a:gd name="T20" fmla="*/ 18429 w 21600"/>
                <a:gd name="T21" fmla="*/ 18466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cubicBezTo>
                    <a:pt x="5399" y="11665"/>
                    <a:pt x="5608" y="12518"/>
                    <a:pt x="6006" y="13286"/>
                  </a:cubicBezTo>
                  <a:lnTo>
                    <a:pt x="1213" y="15772"/>
                  </a:lnTo>
                  <a:cubicBezTo>
                    <a:pt x="416" y="14236"/>
                    <a:pt x="0" y="12530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534" name="Oval 14"/>
          <p:cNvSpPr>
            <a:spLocks noChangeArrowheads="1"/>
          </p:cNvSpPr>
          <p:nvPr/>
        </p:nvSpPr>
        <p:spPr bwMode="auto">
          <a:xfrm>
            <a:off x="7696200" y="5262376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58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Sample Problem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3502288"/>
            <a:ext cx="8229600" cy="26257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>
                <a:latin typeface="Calibri" panose="020F0502020204030204" pitchFamily="34" charset="0"/>
              </a:rPr>
              <a:t>				Convert the following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>
                <a:latin typeface="Calibri" panose="020F0502020204030204" pitchFamily="34" charset="0"/>
              </a:rPr>
              <a:t>			            300 cg = ________kg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000" dirty="0"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latin typeface="Calibri" panose="020F0502020204030204" pitchFamily="34" charset="0"/>
              </a:rPr>
              <a:t>Start with 300.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latin typeface="Calibri" panose="020F0502020204030204" pitchFamily="34" charset="0"/>
              </a:rPr>
              <a:t>Move the decimal 5 spaces to the </a:t>
            </a:r>
            <a:r>
              <a:rPr lang="en-US" sz="2400" dirty="0" smtClean="0">
                <a:latin typeface="Calibri" panose="020F0502020204030204" pitchFamily="34" charset="0"/>
              </a:rPr>
              <a:t>left              </a:t>
            </a:r>
            <a:r>
              <a:rPr lang="en-US" sz="2400" dirty="0" smtClean="0">
                <a:latin typeface="Calibri" panose="020F0502020204030204" pitchFamily="34" charset="0"/>
              </a:rPr>
              <a:t>       </a:t>
            </a:r>
            <a:r>
              <a:rPr lang="en-US" sz="2400" dirty="0" smtClean="0">
                <a:latin typeface="Calibri" panose="020F0502020204030204" pitchFamily="34" charset="0"/>
              </a:rPr>
              <a:t>300</a:t>
            </a:r>
            <a:endParaRPr lang="en-US" dirty="0"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latin typeface="Calibri" panose="020F0502020204030204" pitchFamily="34" charset="0"/>
              </a:rPr>
              <a:t>Fill in the empty spaces with zeros	</a:t>
            </a:r>
            <a:r>
              <a:rPr lang="en-US" dirty="0">
                <a:latin typeface="Calibri" panose="020F0502020204030204" pitchFamily="34" charset="0"/>
              </a:rPr>
              <a:t>0.00300 kg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</p:txBody>
      </p:sp>
      <p:grpSp>
        <p:nvGrpSpPr>
          <p:cNvPr id="13316" name="Group 4"/>
          <p:cNvGrpSpPr>
            <a:grpSpLocks/>
          </p:cNvGrpSpPr>
          <p:nvPr/>
        </p:nvGrpSpPr>
        <p:grpSpPr bwMode="auto">
          <a:xfrm>
            <a:off x="762000" y="1295400"/>
            <a:ext cx="7315200" cy="1920875"/>
            <a:chOff x="528" y="912"/>
            <a:chExt cx="4608" cy="1210"/>
          </a:xfrm>
        </p:grpSpPr>
        <p:graphicFrame>
          <p:nvGraphicFramePr>
            <p:cNvPr id="13317" name="Object 5"/>
            <p:cNvGraphicFramePr>
              <a:graphicFrameLocks noChangeAspect="1"/>
            </p:cNvGraphicFramePr>
            <p:nvPr/>
          </p:nvGraphicFramePr>
          <p:xfrm>
            <a:off x="528" y="1296"/>
            <a:ext cx="4608" cy="3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6" name="Equation" r:id="rId4" imgW="2145960" imgH="177480" progId="Equation.3">
                    <p:embed/>
                  </p:oleObj>
                </mc:Choice>
                <mc:Fallback>
                  <p:oleObj name="Equation" r:id="rId4" imgW="214596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" y="1296"/>
                          <a:ext cx="4608" cy="38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18" name="Line 6"/>
            <p:cNvSpPr>
              <a:spLocks noChangeShapeType="1"/>
            </p:cNvSpPr>
            <p:nvPr/>
          </p:nvSpPr>
          <p:spPr bwMode="auto">
            <a:xfrm>
              <a:off x="1440" y="1824"/>
              <a:ext cx="26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9" name="Text Box 7"/>
            <p:cNvSpPr txBox="1">
              <a:spLocks noChangeArrowheads="1"/>
            </p:cNvSpPr>
            <p:nvPr/>
          </p:nvSpPr>
          <p:spPr bwMode="auto">
            <a:xfrm>
              <a:off x="1728" y="1872"/>
              <a:ext cx="254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/>
                <a:t>Move the decimal to the right</a:t>
              </a:r>
            </a:p>
          </p:txBody>
        </p:sp>
        <p:sp>
          <p:nvSpPr>
            <p:cNvPr id="13320" name="Line 8"/>
            <p:cNvSpPr>
              <a:spLocks noChangeShapeType="1"/>
            </p:cNvSpPr>
            <p:nvPr/>
          </p:nvSpPr>
          <p:spPr bwMode="auto">
            <a:xfrm flipH="1">
              <a:off x="1440" y="1200"/>
              <a:ext cx="2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1" name="Text Box 9"/>
            <p:cNvSpPr txBox="1">
              <a:spLocks noChangeArrowheads="1"/>
            </p:cNvSpPr>
            <p:nvPr/>
          </p:nvSpPr>
          <p:spPr bwMode="auto">
            <a:xfrm>
              <a:off x="1728" y="912"/>
              <a:ext cx="24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/>
                <a:t>Move the decimal to the left</a:t>
              </a:r>
            </a:p>
          </p:txBody>
        </p:sp>
      </p:grpSp>
      <p:sp>
        <p:nvSpPr>
          <p:cNvPr id="13" name="AutoShape 10"/>
          <p:cNvSpPr>
            <a:spLocks noChangeArrowheads="1"/>
          </p:cNvSpPr>
          <p:nvPr/>
        </p:nvSpPr>
        <p:spPr bwMode="auto">
          <a:xfrm rot="10291731">
            <a:off x="5579742" y="5163292"/>
            <a:ext cx="474445" cy="189015"/>
          </a:xfrm>
          <a:custGeom>
            <a:avLst/>
            <a:gdLst>
              <a:gd name="T0" fmla="*/ 4838256 w 21600"/>
              <a:gd name="T1" fmla="*/ 0 h 21600"/>
              <a:gd name="T2" fmla="*/ 1209675 w 21600"/>
              <a:gd name="T3" fmla="*/ 2150533 h 21600"/>
              <a:gd name="T4" fmla="*/ 4838256 w 21600"/>
              <a:gd name="T5" fmla="*/ 1075267 h 21600"/>
              <a:gd name="T6" fmla="*/ 10887075 w 21600"/>
              <a:gd name="T7" fmla="*/ 2150533 h 21600"/>
              <a:gd name="T8" fmla="*/ 8467725 w 21600"/>
              <a:gd name="T9" fmla="*/ 3225800 h 21600"/>
              <a:gd name="T10" fmla="*/ 6048375 w 21600"/>
              <a:gd name="T11" fmla="*/ 215053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AutoShape 11"/>
          <p:cNvSpPr>
            <a:spLocks noChangeArrowheads="1"/>
          </p:cNvSpPr>
          <p:nvPr/>
        </p:nvSpPr>
        <p:spPr bwMode="auto">
          <a:xfrm rot="10291731">
            <a:off x="6113142" y="5163292"/>
            <a:ext cx="474445" cy="189015"/>
          </a:xfrm>
          <a:custGeom>
            <a:avLst/>
            <a:gdLst>
              <a:gd name="T0" fmla="*/ 4838256 w 21600"/>
              <a:gd name="T1" fmla="*/ 0 h 21600"/>
              <a:gd name="T2" fmla="*/ 1209675 w 21600"/>
              <a:gd name="T3" fmla="*/ 2150533 h 21600"/>
              <a:gd name="T4" fmla="*/ 4838256 w 21600"/>
              <a:gd name="T5" fmla="*/ 1075267 h 21600"/>
              <a:gd name="T6" fmla="*/ 10887075 w 21600"/>
              <a:gd name="T7" fmla="*/ 2150533 h 21600"/>
              <a:gd name="T8" fmla="*/ 8467725 w 21600"/>
              <a:gd name="T9" fmla="*/ 3225800 h 21600"/>
              <a:gd name="T10" fmla="*/ 6048375 w 21600"/>
              <a:gd name="T11" fmla="*/ 215053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2"/>
          <p:cNvSpPr>
            <a:spLocks noChangeArrowheads="1"/>
          </p:cNvSpPr>
          <p:nvPr/>
        </p:nvSpPr>
        <p:spPr bwMode="auto">
          <a:xfrm>
            <a:off x="5435965" y="5316331"/>
            <a:ext cx="79074" cy="47254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41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Units of Measurement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>
                <a:latin typeface="Calibri" panose="020F0502020204030204" pitchFamily="34" charset="0"/>
              </a:rPr>
              <a:t>Examples…</a:t>
            </a:r>
          </a:p>
          <a:p>
            <a:pPr lvl="2"/>
            <a:r>
              <a:rPr lang="en-US" dirty="0" smtClean="0">
                <a:latin typeface="Calibri" panose="020F0502020204030204" pitchFamily="34" charset="0"/>
              </a:rPr>
              <a:t>1000 mg </a:t>
            </a:r>
            <a:r>
              <a:rPr lang="en-US" dirty="0" smtClean="0">
                <a:latin typeface="Calibri" panose="020F0502020204030204" pitchFamily="34" charset="0"/>
              </a:rPr>
              <a:t>=__________ </a:t>
            </a:r>
            <a:r>
              <a:rPr lang="en-US" dirty="0" smtClean="0">
                <a:latin typeface="Calibri" panose="020F0502020204030204" pitchFamily="34" charset="0"/>
              </a:rPr>
              <a:t>g</a:t>
            </a:r>
          </a:p>
          <a:p>
            <a:pPr lvl="1"/>
            <a:endParaRPr lang="en-US" sz="1300" dirty="0" smtClean="0">
              <a:latin typeface="Calibri" panose="020F0502020204030204" pitchFamily="34" charset="0"/>
            </a:endParaRPr>
          </a:p>
          <a:p>
            <a:pPr lvl="2"/>
            <a:r>
              <a:rPr lang="en-US" dirty="0" smtClean="0">
                <a:latin typeface="Calibri" panose="020F0502020204030204" pitchFamily="34" charset="0"/>
              </a:rPr>
              <a:t>160 cm = 	__________ mm</a:t>
            </a:r>
          </a:p>
          <a:p>
            <a:pPr lvl="1"/>
            <a:endParaRPr lang="en-US" sz="1300" dirty="0" smtClean="0">
              <a:latin typeface="Calibri" panose="020F0502020204030204" pitchFamily="34" charset="0"/>
            </a:endParaRPr>
          </a:p>
          <a:p>
            <a:pPr lvl="2"/>
            <a:r>
              <a:rPr lang="en-US" dirty="0" smtClean="0">
                <a:latin typeface="Calibri" panose="020F0502020204030204" pitchFamily="34" charset="0"/>
              </a:rPr>
              <a:t>109 g =	</a:t>
            </a:r>
            <a:r>
              <a:rPr lang="en-US" dirty="0" smtClean="0">
                <a:latin typeface="Calibri" panose="020F0502020204030204" pitchFamily="34" charset="0"/>
              </a:rPr>
              <a:t>__________ </a:t>
            </a:r>
            <a:r>
              <a:rPr lang="en-US" dirty="0" smtClean="0">
                <a:latin typeface="Calibri" panose="020F0502020204030204" pitchFamily="34" charset="0"/>
              </a:rPr>
              <a:t>kg</a:t>
            </a:r>
          </a:p>
          <a:p>
            <a:pPr lvl="1"/>
            <a:endParaRPr lang="en-US" sz="1300" dirty="0" smtClean="0">
              <a:latin typeface="Calibri" panose="020F0502020204030204" pitchFamily="34" charset="0"/>
            </a:endParaRPr>
          </a:p>
          <a:p>
            <a:pPr lvl="2"/>
            <a:r>
              <a:rPr lang="en-US" dirty="0" smtClean="0">
                <a:latin typeface="Calibri" panose="020F0502020204030204" pitchFamily="34" charset="0"/>
              </a:rPr>
              <a:t>1 L =	</a:t>
            </a:r>
            <a:r>
              <a:rPr lang="en-US" dirty="0" smtClean="0">
                <a:latin typeface="Calibri" panose="020F0502020204030204" pitchFamily="34" charset="0"/>
              </a:rPr>
              <a:t>__________ </a:t>
            </a:r>
            <a:r>
              <a:rPr lang="en-US" dirty="0" smtClean="0">
                <a:latin typeface="Calibri" panose="020F0502020204030204" pitchFamily="34" charset="0"/>
              </a:rPr>
              <a:t>mL</a:t>
            </a:r>
          </a:p>
          <a:p>
            <a:pPr lvl="1"/>
            <a:endParaRPr lang="en-US" sz="1300" dirty="0" smtClean="0">
              <a:latin typeface="Calibri" panose="020F0502020204030204" pitchFamily="34" charset="0"/>
            </a:endParaRPr>
          </a:p>
          <a:p>
            <a:pPr lvl="2"/>
            <a:r>
              <a:rPr lang="en-US" dirty="0" smtClean="0">
                <a:latin typeface="Calibri" panose="020F0502020204030204" pitchFamily="34" charset="0"/>
              </a:rPr>
              <a:t>14 km =	__________ 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95600" y="159512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84003" y="2184400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1600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23089" y="2844800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0.109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23089" y="3429000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42939" y="4114800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14000</a:t>
            </a:r>
            <a:endParaRPr lang="en-US" dirty="0"/>
          </a:p>
        </p:txBody>
      </p:sp>
      <p:pic>
        <p:nvPicPr>
          <p:cNvPr id="1026" name="Picture 2" descr="http://www.sierraexpressmedia.com/wp-content/uploads/2011/04/Metric_Syste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188481"/>
            <a:ext cx="3080182" cy="3110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4"/>
          <p:cNvGrpSpPr>
            <a:grpSpLocks/>
          </p:cNvGrpSpPr>
          <p:nvPr/>
        </p:nvGrpSpPr>
        <p:grpSpPr bwMode="auto">
          <a:xfrm>
            <a:off x="1102288" y="4963837"/>
            <a:ext cx="6456070" cy="1555487"/>
            <a:chOff x="528" y="912"/>
            <a:chExt cx="4608" cy="1235"/>
          </a:xfrm>
        </p:grpSpPr>
        <p:graphicFrame>
          <p:nvGraphicFramePr>
            <p:cNvPr id="13" name="Object 5"/>
            <p:cNvGraphicFramePr>
              <a:graphicFrameLocks noChangeAspect="1"/>
            </p:cNvGraphicFramePr>
            <p:nvPr/>
          </p:nvGraphicFramePr>
          <p:xfrm>
            <a:off x="528" y="1296"/>
            <a:ext cx="4608" cy="3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8" name="Equation" r:id="rId4" imgW="2145960" imgH="177480" progId="Equation.3">
                    <p:embed/>
                  </p:oleObj>
                </mc:Choice>
                <mc:Fallback>
                  <p:oleObj name="Equation" r:id="rId4" imgW="214596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" y="1296"/>
                          <a:ext cx="4608" cy="38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Line 6"/>
            <p:cNvSpPr>
              <a:spLocks noChangeShapeType="1"/>
            </p:cNvSpPr>
            <p:nvPr/>
          </p:nvSpPr>
          <p:spPr bwMode="auto">
            <a:xfrm>
              <a:off x="1440" y="1824"/>
              <a:ext cx="26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1455" y="1829"/>
              <a:ext cx="3234" cy="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latin typeface="Calibri" panose="020F0502020204030204" pitchFamily="34" charset="0"/>
                </a:rPr>
                <a:t>Move the decimal to the right</a:t>
              </a:r>
            </a:p>
          </p:txBody>
        </p:sp>
        <p:sp>
          <p:nvSpPr>
            <p:cNvPr id="16" name="Line 8"/>
            <p:cNvSpPr>
              <a:spLocks noChangeShapeType="1"/>
            </p:cNvSpPr>
            <p:nvPr/>
          </p:nvSpPr>
          <p:spPr bwMode="auto">
            <a:xfrm flipH="1">
              <a:off x="1440" y="1200"/>
              <a:ext cx="2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 Box 9"/>
            <p:cNvSpPr txBox="1">
              <a:spLocks noChangeArrowheads="1"/>
            </p:cNvSpPr>
            <p:nvPr/>
          </p:nvSpPr>
          <p:spPr bwMode="auto">
            <a:xfrm>
              <a:off x="1455" y="912"/>
              <a:ext cx="2799" cy="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latin typeface="Calibri" panose="020F0502020204030204" pitchFamily="34" charset="0"/>
                </a:rPr>
                <a:t>Move the decimal to the left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Exit Question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Now that you are a metric master, would it be easier to convert inches to miles or centimeters to kilometer? Explain.</a:t>
            </a: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6146" name="Picture 2" descr="http://iruler.net/ruler_0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352800"/>
            <a:ext cx="6715125" cy="2189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386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Math Unit">
      <a:majorFont>
        <a:latin typeface="Lucida Bright"/>
        <a:ea typeface=""/>
        <a:cs typeface=""/>
      </a:majorFont>
      <a:minorFont>
        <a:latin typeface="Lucida Bright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802</TotalTime>
  <Words>834</Words>
  <Application>Microsoft Office PowerPoint</Application>
  <PresentationFormat>On-screen Show (4:3)</PresentationFormat>
  <Paragraphs>192</Paragraphs>
  <Slides>21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Origin</vt:lpstr>
      <vt:lpstr>Equation</vt:lpstr>
      <vt:lpstr>Math Unit</vt:lpstr>
      <vt:lpstr>Warm-up Question     </vt:lpstr>
      <vt:lpstr>Units of Measurement</vt:lpstr>
      <vt:lpstr>Units of Measurement</vt:lpstr>
      <vt:lpstr>Units of Measurement</vt:lpstr>
      <vt:lpstr>Sample problem</vt:lpstr>
      <vt:lpstr>Sample Problem</vt:lpstr>
      <vt:lpstr>Units of Measurement</vt:lpstr>
      <vt:lpstr>Exit Question</vt:lpstr>
      <vt:lpstr>Warm-up Question</vt:lpstr>
      <vt:lpstr>Scientific Notation</vt:lpstr>
      <vt:lpstr>Scientific Notation</vt:lpstr>
      <vt:lpstr>Scientific Notation</vt:lpstr>
      <vt:lpstr>Scientific Notation</vt:lpstr>
      <vt:lpstr>Exit Question</vt:lpstr>
      <vt:lpstr>Warm-up Question</vt:lpstr>
      <vt:lpstr>Dimensional Analysis (Factor Label)</vt:lpstr>
      <vt:lpstr>Factor Label Method of Conversion</vt:lpstr>
      <vt:lpstr>Dimensional Analysis </vt:lpstr>
      <vt:lpstr>Exit Question</vt:lpstr>
      <vt:lpstr>Problem Solving</vt:lpstr>
    </vt:vector>
  </TitlesOfParts>
  <Company>Upper Dublin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Unit</dc:title>
  <dc:creator>ljones</dc:creator>
  <cp:lastModifiedBy>Dawn</cp:lastModifiedBy>
  <cp:revision>26</cp:revision>
  <dcterms:created xsi:type="dcterms:W3CDTF">2012-10-03T14:12:57Z</dcterms:created>
  <dcterms:modified xsi:type="dcterms:W3CDTF">2013-10-06T23:18:16Z</dcterms:modified>
</cp:coreProperties>
</file>